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2" r:id="rId1"/>
  </p:sldMasterIdLst>
  <p:notesMasterIdLst>
    <p:notesMasterId r:id="rId42"/>
  </p:notesMasterIdLst>
  <p:handoutMasterIdLst>
    <p:handoutMasterId r:id="rId43"/>
  </p:handoutMasterIdLst>
  <p:sldIdLst>
    <p:sldId id="837" r:id="rId2"/>
    <p:sldId id="1548" r:id="rId3"/>
    <p:sldId id="1575" r:id="rId4"/>
    <p:sldId id="1580" r:id="rId5"/>
    <p:sldId id="1586" r:id="rId6"/>
    <p:sldId id="1581" r:id="rId7"/>
    <p:sldId id="1577" r:id="rId8"/>
    <p:sldId id="1578" r:id="rId9"/>
    <p:sldId id="1579" r:id="rId10"/>
    <p:sldId id="1583" r:id="rId11"/>
    <p:sldId id="1603" r:id="rId12"/>
    <p:sldId id="1600" r:id="rId13"/>
    <p:sldId id="1601" r:id="rId14"/>
    <p:sldId id="1608" r:id="rId15"/>
    <p:sldId id="1549" r:id="rId16"/>
    <p:sldId id="1550" r:id="rId17"/>
    <p:sldId id="1551" r:id="rId18"/>
    <p:sldId id="1571" r:id="rId19"/>
    <p:sldId id="1573" r:id="rId20"/>
    <p:sldId id="1574" r:id="rId21"/>
    <p:sldId id="1572" r:id="rId22"/>
    <p:sldId id="1556" r:id="rId23"/>
    <p:sldId id="1555" r:id="rId24"/>
    <p:sldId id="1563" r:id="rId25"/>
    <p:sldId id="1568" r:id="rId26"/>
    <p:sldId id="1595" r:id="rId27"/>
    <p:sldId id="1596" r:id="rId28"/>
    <p:sldId id="1584" r:id="rId29"/>
    <p:sldId id="1602" r:id="rId30"/>
    <p:sldId id="1560" r:id="rId31"/>
    <p:sldId id="1582" r:id="rId32"/>
    <p:sldId id="1610" r:id="rId33"/>
    <p:sldId id="1611" r:id="rId34"/>
    <p:sldId id="1589" r:id="rId35"/>
    <p:sldId id="1590" r:id="rId36"/>
    <p:sldId id="1591" r:id="rId37"/>
    <p:sldId id="1585" r:id="rId38"/>
    <p:sldId id="1588" r:id="rId39"/>
    <p:sldId id="1592" r:id="rId40"/>
    <p:sldId id="1607" r:id="rId41"/>
  </p:sldIdLst>
  <p:sldSz cx="9906000" cy="6858000" type="A4"/>
  <p:notesSz cx="6807200" cy="9939338"/>
  <p:embeddedFontLst>
    <p:embeddedFont>
      <p:font typeface="나눔고딕" panose="020B0600000101010101" charset="-127"/>
      <p:regular r:id="rId44"/>
      <p:bold r:id="rId45"/>
    </p:embeddedFont>
    <p:embeddedFont>
      <p:font typeface="Aharoni" panose="02010803020104030203" pitchFamily="2" charset="-79"/>
      <p:bold r:id="rId46"/>
    </p:embeddedFont>
    <p:embeddedFont>
      <p:font typeface="Arial Narrow" panose="020B0606020202030204" pitchFamily="34" charset="0"/>
      <p:regular r:id="rId47"/>
      <p:bold r:id="rId48"/>
      <p:italic r:id="rId49"/>
      <p:boldItalic r:id="rId50"/>
    </p:embeddedFont>
    <p:embeddedFont>
      <p:font typeface="Calibri Light" panose="020F0302020204030204" pitchFamily="34" charset="0"/>
      <p:regular r:id="rId51"/>
      <p:italic r:id="rId52"/>
    </p:embeddedFont>
    <p:embeddedFont>
      <p:font typeface="Tahoma" panose="020B0604030504040204" pitchFamily="34" charset="0"/>
      <p:regular r:id="rId53"/>
      <p:bold r:id="rId54"/>
    </p:embeddedFont>
    <p:embeddedFont>
      <p:font typeface="Verdana" panose="020B0604030504040204" pitchFamily="34" charset="0"/>
      <p:regular r:id="rId55"/>
      <p:bold r:id="rId56"/>
      <p:italic r:id="rId57"/>
      <p:boldItalic r:id="rId58"/>
    </p:embeddedFont>
    <p:embeddedFont>
      <p:font typeface="맑은 고딕" panose="020B0503020000020004" pitchFamily="50" charset="-127"/>
      <p:regular r:id="rId59"/>
      <p:bold r:id="rId60"/>
    </p:embeddedFont>
  </p:embeddedFontLst>
  <p:custDataLst>
    <p:tags r:id="rId61"/>
  </p:custDataLst>
  <p:defaultTextStyle>
    <a:defPPr>
      <a:defRPr lang="de-DE"/>
    </a:defPPr>
    <a:lvl1pPr algn="l" rtl="0" fontAlgn="base" latinLnBrk="1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charset="0"/>
        <a:ea typeface="굴림" charset="-127"/>
        <a:cs typeface="+mn-cs"/>
      </a:defRPr>
    </a:lvl5pPr>
    <a:lvl6pPr marL="2286000" algn="l" defTabSz="914400" rtl="0" eaLnBrk="1" latinLnBrk="1" hangingPunct="1">
      <a:defRPr kumimoji="1" sz="1600" kern="1200">
        <a:solidFill>
          <a:schemeClr val="tx1"/>
        </a:solidFill>
        <a:latin typeface="Arial" charset="0"/>
        <a:ea typeface="굴림" charset="-127"/>
        <a:cs typeface="+mn-cs"/>
      </a:defRPr>
    </a:lvl6pPr>
    <a:lvl7pPr marL="2743200" algn="l" defTabSz="914400" rtl="0" eaLnBrk="1" latinLnBrk="1" hangingPunct="1">
      <a:defRPr kumimoji="1" sz="1600" kern="1200">
        <a:solidFill>
          <a:schemeClr val="tx1"/>
        </a:solidFill>
        <a:latin typeface="Arial" charset="0"/>
        <a:ea typeface="굴림" charset="-127"/>
        <a:cs typeface="+mn-cs"/>
      </a:defRPr>
    </a:lvl7pPr>
    <a:lvl8pPr marL="3200400" algn="l" defTabSz="914400" rtl="0" eaLnBrk="1" latinLnBrk="1" hangingPunct="1">
      <a:defRPr kumimoji="1" sz="1600" kern="1200">
        <a:solidFill>
          <a:schemeClr val="tx1"/>
        </a:solidFill>
        <a:latin typeface="Arial" charset="0"/>
        <a:ea typeface="굴림" charset="-127"/>
        <a:cs typeface="+mn-cs"/>
      </a:defRPr>
    </a:lvl8pPr>
    <a:lvl9pPr marL="3657600" algn="l" defTabSz="914400" rtl="0" eaLnBrk="1" latinLnBrk="1" hangingPunct="1">
      <a:defRPr kumimoji="1" sz="1600" kern="1200">
        <a:solidFill>
          <a:schemeClr val="tx1"/>
        </a:solidFill>
        <a:latin typeface="Arial" charset="0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164" userDrawn="1">
          <p15:clr>
            <a:srgbClr val="A4A3A4"/>
          </p15:clr>
        </p15:guide>
        <p15:guide id="4" orient="horz" pos="4088" userDrawn="1">
          <p15:clr>
            <a:srgbClr val="A4A3A4"/>
          </p15:clr>
        </p15:guide>
        <p15:guide id="6" orient="horz" pos="255" userDrawn="1">
          <p15:clr>
            <a:srgbClr val="A4A3A4"/>
          </p15:clr>
        </p15:guide>
        <p15:guide id="7" pos="2031" userDrawn="1">
          <p15:clr>
            <a:srgbClr val="A4A3A4"/>
          </p15:clr>
        </p15:guide>
        <p15:guide id="9" pos="3120" userDrawn="1">
          <p15:clr>
            <a:srgbClr val="A4A3A4"/>
          </p15:clr>
        </p15:guide>
        <p15:guide id="14" orient="horz" pos="2795" userDrawn="1">
          <p15:clr>
            <a:srgbClr val="A4A3A4"/>
          </p15:clr>
        </p15:guide>
        <p15:guide id="15" orient="horz" pos="777" userDrawn="1">
          <p15:clr>
            <a:srgbClr val="A4A3A4"/>
          </p15:clr>
        </p15:guide>
        <p15:guide id="17" orient="horz" pos="731" userDrawn="1">
          <p15:clr>
            <a:srgbClr val="A4A3A4"/>
          </p15:clr>
        </p15:guide>
        <p15:guide id="18" pos="217" userDrawn="1">
          <p15:clr>
            <a:srgbClr val="A4A3A4"/>
          </p15:clr>
        </p15:guide>
        <p15:guide id="19" pos="6023" userDrawn="1">
          <p15:clr>
            <a:srgbClr val="A4A3A4"/>
          </p15:clr>
        </p15:guide>
        <p15:guide id="20" pos="512" userDrawn="1">
          <p15:clr>
            <a:srgbClr val="A4A3A4"/>
          </p15:clr>
        </p15:guide>
        <p15:guide id="21" orient="horz" pos="2954" userDrawn="1">
          <p15:clr>
            <a:srgbClr val="A4A3A4"/>
          </p15:clr>
        </p15:guide>
        <p15:guide id="22" pos="353" userDrawn="1">
          <p15:clr>
            <a:srgbClr val="A4A3A4"/>
          </p15:clr>
        </p15:guide>
        <p15:guide id="23" orient="horz" pos="1071" userDrawn="1">
          <p15:clr>
            <a:srgbClr val="A4A3A4"/>
          </p15:clr>
        </p15:guide>
        <p15:guide id="24" orient="horz" pos="1230" userDrawn="1">
          <p15:clr>
            <a:srgbClr val="A4A3A4"/>
          </p15:clr>
        </p15:guide>
        <p15:guide id="25" orient="horz" pos="527" userDrawn="1">
          <p15:clr>
            <a:srgbClr val="A4A3A4"/>
          </p15:clr>
        </p15:guide>
        <p15:guide id="26" orient="horz" pos="136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 userDrawn="1">
          <p15:clr>
            <a:srgbClr val="A4A3A4"/>
          </p15:clr>
        </p15:guide>
        <p15:guide id="2" pos="214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4DE"/>
    <a:srgbClr val="0062BC"/>
    <a:srgbClr val="FFFFFF"/>
    <a:srgbClr val="FFFFD9"/>
    <a:srgbClr val="A3D3FF"/>
    <a:srgbClr val="FBFBFB"/>
    <a:srgbClr val="D2E8F5"/>
    <a:srgbClr val="FFCEB3"/>
    <a:srgbClr val="008080"/>
    <a:srgbClr val="76B7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792" autoAdjust="0"/>
    <p:restoredTop sz="98042" autoAdjust="0"/>
  </p:normalViewPr>
  <p:slideViewPr>
    <p:cSldViewPr>
      <p:cViewPr varScale="1">
        <p:scale>
          <a:sx n="67" d="100"/>
          <a:sy n="67" d="100"/>
        </p:scale>
        <p:origin x="1436" y="60"/>
      </p:cViewPr>
      <p:guideLst>
        <p:guide orient="horz" pos="164"/>
        <p:guide orient="horz" pos="4088"/>
        <p:guide orient="horz" pos="255"/>
        <p:guide pos="2031"/>
        <p:guide pos="3120"/>
        <p:guide orient="horz" pos="2795"/>
        <p:guide orient="horz" pos="777"/>
        <p:guide orient="horz" pos="731"/>
        <p:guide pos="217"/>
        <p:guide pos="6023"/>
        <p:guide pos="512"/>
        <p:guide orient="horz" pos="2954"/>
        <p:guide pos="353"/>
        <p:guide orient="horz" pos="1071"/>
        <p:guide orient="horz" pos="1230"/>
        <p:guide orient="horz" pos="527"/>
        <p:guide orient="horz" pos="136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notesViewPr>
    <p:cSldViewPr>
      <p:cViewPr varScale="1">
        <p:scale>
          <a:sx n="77" d="100"/>
          <a:sy n="77" d="100"/>
        </p:scale>
        <p:origin x="3132" y="108"/>
      </p:cViewPr>
      <p:guideLst>
        <p:guide orient="horz" pos="3131"/>
        <p:guide pos="2144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font" Target="fonts/font15.fntdata"/><Relationship Id="rId5" Type="http://schemas.openxmlformats.org/officeDocument/2006/relationships/slide" Target="slides/slide4.xml"/><Relationship Id="rId61" Type="http://schemas.openxmlformats.org/officeDocument/2006/relationships/tags" Target="tags/tag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59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1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font" Target="fonts/font17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" Type="http://schemas.openxmlformats.org/officeDocument/2006/relationships/image" Target="../media/image5.wmf"/><Relationship Id="rId4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" Type="http://schemas.openxmlformats.org/officeDocument/2006/relationships/image" Target="../media/image5.wmf"/><Relationship Id="rId4" Type="http://schemas.openxmlformats.org/officeDocument/2006/relationships/image" Target="../media/image8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50528" cy="4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36" tIns="45768" rIns="91536" bIns="45768" numCol="1" anchor="t" anchorCtr="0" compatLnSpc="1">
            <a:prstTxWarp prst="textNoShape">
              <a:avLst/>
            </a:prstTxWarp>
          </a:bodyPr>
          <a:lstStyle>
            <a:lvl1pPr algn="l" latinLnBrk="0">
              <a:defRPr kumimoji="0" sz="120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de-DE" altLang="ko-KR"/>
          </a:p>
        </p:txBody>
      </p:sp>
      <p:sp>
        <p:nvSpPr>
          <p:cNvPr id="3655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5082" y="1"/>
            <a:ext cx="2950528" cy="4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36" tIns="45768" rIns="91536" bIns="45768" numCol="1" anchor="t" anchorCtr="0" compatLnSpc="1">
            <a:prstTxWarp prst="textNoShape">
              <a:avLst/>
            </a:prstTxWarp>
          </a:bodyPr>
          <a:lstStyle>
            <a:lvl1pPr algn="r" latinLnBrk="0">
              <a:defRPr kumimoji="0" sz="120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de-DE" altLang="ko-KR"/>
          </a:p>
        </p:txBody>
      </p:sp>
      <p:sp>
        <p:nvSpPr>
          <p:cNvPr id="3655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774"/>
            <a:ext cx="2950528" cy="4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36" tIns="45768" rIns="91536" bIns="45768" numCol="1" anchor="b" anchorCtr="0" compatLnSpc="1">
            <a:prstTxWarp prst="textNoShape">
              <a:avLst/>
            </a:prstTxWarp>
          </a:bodyPr>
          <a:lstStyle>
            <a:lvl1pPr algn="l" latinLnBrk="0">
              <a:defRPr kumimoji="0" sz="120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de-DE" altLang="ko-KR"/>
          </a:p>
        </p:txBody>
      </p:sp>
      <p:sp>
        <p:nvSpPr>
          <p:cNvPr id="3655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5082" y="9440774"/>
            <a:ext cx="2950528" cy="4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36" tIns="45768" rIns="91536" bIns="45768" numCol="1" anchor="b" anchorCtr="0" compatLnSpc="1">
            <a:prstTxWarp prst="textNoShape">
              <a:avLst/>
            </a:prstTxWarp>
          </a:bodyPr>
          <a:lstStyle>
            <a:lvl1pPr algn="r" latinLnBrk="0">
              <a:defRPr kumimoji="0" sz="120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fld id="{497AAA5C-7E98-422B-90DF-811E85F516F6}" type="slidenum">
              <a:rPr lang="ko-KR" altLang="de-DE"/>
              <a:pPr>
                <a:defRPr/>
              </a:pPr>
              <a:t>‹#›</a:t>
            </a:fld>
            <a:endParaRPr lang="de-DE" altLang="ko-KR"/>
          </a:p>
        </p:txBody>
      </p:sp>
    </p:spTree>
    <p:extLst>
      <p:ext uri="{BB962C8B-B14F-4D97-AF65-F5344CB8AC3E}">
        <p14:creationId xmlns:p14="http://schemas.microsoft.com/office/powerpoint/2010/main" val="1075774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wmf>
</file>

<file path=ppt/media/image6.wmf>
</file>

<file path=ppt/media/image7.wmf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50528" cy="4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36" tIns="45768" rIns="91536" bIns="45768" numCol="1" anchor="t" anchorCtr="0" compatLnSpc="1">
            <a:prstTxWarp prst="textNoShape">
              <a:avLst/>
            </a:prstTxWarp>
          </a:bodyPr>
          <a:lstStyle>
            <a:lvl1pPr algn="l" latinLnBrk="0">
              <a:defRPr kumimoji="0" sz="120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de-DE" altLang="ko-KR"/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5082" y="1"/>
            <a:ext cx="2950528" cy="4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36" tIns="45768" rIns="91536" bIns="45768" numCol="1" anchor="t" anchorCtr="0" compatLnSpc="1">
            <a:prstTxWarp prst="textNoShape">
              <a:avLst/>
            </a:prstTxWarp>
          </a:bodyPr>
          <a:lstStyle>
            <a:lvl1pPr algn="r" latinLnBrk="0">
              <a:defRPr kumimoji="0" sz="120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de-DE" altLang="ko-KR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5963" y="746125"/>
            <a:ext cx="5376862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9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0403" y="4721987"/>
            <a:ext cx="5446396" cy="4472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36" tIns="45768" rIns="91536" bIns="4576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ko-KR" noProof="0"/>
              <a:t>Textmasterformate durch Klicken bearbeiten</a:t>
            </a:r>
          </a:p>
          <a:p>
            <a:pPr lvl="1"/>
            <a:r>
              <a:rPr lang="de-DE" altLang="ko-KR" noProof="0"/>
              <a:t>Zweite Ebene</a:t>
            </a:r>
          </a:p>
          <a:p>
            <a:pPr lvl="2"/>
            <a:r>
              <a:rPr lang="de-DE" altLang="ko-KR" noProof="0"/>
              <a:t>Dritte Ebene</a:t>
            </a:r>
          </a:p>
          <a:p>
            <a:pPr lvl="3"/>
            <a:r>
              <a:rPr lang="de-DE" altLang="ko-KR" noProof="0"/>
              <a:t>Vierte Ebene</a:t>
            </a:r>
          </a:p>
          <a:p>
            <a:pPr lvl="4"/>
            <a:r>
              <a:rPr lang="de-DE" altLang="ko-KR" noProof="0"/>
              <a:t>Fünfte Ebene</a:t>
            </a:r>
          </a:p>
        </p:txBody>
      </p:sp>
      <p:sp>
        <p:nvSpPr>
          <p:cNvPr id="839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774"/>
            <a:ext cx="2950528" cy="4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36" tIns="45768" rIns="91536" bIns="45768" numCol="1" anchor="b" anchorCtr="0" compatLnSpc="1">
            <a:prstTxWarp prst="textNoShape">
              <a:avLst/>
            </a:prstTxWarp>
          </a:bodyPr>
          <a:lstStyle>
            <a:lvl1pPr algn="l" latinLnBrk="0">
              <a:defRPr kumimoji="0" sz="120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de-DE" altLang="ko-KR"/>
          </a:p>
        </p:txBody>
      </p:sp>
      <p:sp>
        <p:nvSpPr>
          <p:cNvPr id="839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5082" y="9440774"/>
            <a:ext cx="2950528" cy="4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36" tIns="45768" rIns="91536" bIns="45768" numCol="1" anchor="b" anchorCtr="0" compatLnSpc="1">
            <a:prstTxWarp prst="textNoShape">
              <a:avLst/>
            </a:prstTxWarp>
          </a:bodyPr>
          <a:lstStyle>
            <a:lvl1pPr algn="r" latinLnBrk="0">
              <a:defRPr kumimoji="0" sz="120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fld id="{2762B318-5A8B-4ADE-A88D-2178102ED7E4}" type="slidenum">
              <a:rPr lang="ko-KR" altLang="de-DE"/>
              <a:pPr>
                <a:defRPr/>
              </a:pPr>
              <a:t>‹#›</a:t>
            </a:fld>
            <a:endParaRPr lang="de-DE" altLang="ko-KR"/>
          </a:p>
        </p:txBody>
      </p:sp>
    </p:spTree>
    <p:extLst>
      <p:ext uri="{BB962C8B-B14F-4D97-AF65-F5344CB8AC3E}">
        <p14:creationId xmlns:p14="http://schemas.microsoft.com/office/powerpoint/2010/main" val="21098860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맑은 고딕" pitchFamily="50" charset="-127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맑은 고딕" pitchFamily="50" charset="-127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맑은 고딕" pitchFamily="50" charset="-127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맑은 고딕" pitchFamily="50" charset="-127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맑은 고딕" pitchFamily="50" charset="-127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EFEFA3B-5D32-4EF0-988D-C4077F664AA0}" type="slidenum">
              <a:rPr lang="ko-KR" altLang="de-DE" smtClean="0">
                <a:ea typeface="굴림" charset="-127"/>
              </a:rPr>
              <a:pPr/>
              <a:t>1</a:t>
            </a:fld>
            <a:endParaRPr lang="de-DE" altLang="ko-KR">
              <a:ea typeface="굴림" charset="-127"/>
            </a:endParaRPr>
          </a:p>
        </p:txBody>
      </p:sp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15963" y="746125"/>
            <a:ext cx="5376862" cy="3724275"/>
          </a:xfrm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altLang="ko-KR" dirty="0">
                <a:ea typeface="굴림" charset="-127"/>
              </a:rPr>
              <a:t>This slide gives you a brief overview of the content of the following presentation and previews the core messages.</a:t>
            </a:r>
          </a:p>
          <a:p>
            <a:pPr eaLnBrk="1" hangingPunct="1"/>
            <a:endParaRPr lang="de-DE" altLang="ko-KR">
              <a:ea typeface="굴림" charset="-127"/>
            </a:endParaRPr>
          </a:p>
          <a:p>
            <a:pPr eaLnBrk="1" hangingPunct="1"/>
            <a:r>
              <a:rPr lang="en-US" altLang="ko-KR" dirty="0">
                <a:ea typeface="굴림" charset="-127"/>
              </a:rPr>
              <a:t>Idea: Name the most definite figures possible about the areas of application to </a:t>
            </a:r>
            <a:r>
              <a:rPr lang="en-US" altLang="ko-KR" dirty="0" err="1">
                <a:ea typeface="굴림" charset="-127"/>
              </a:rPr>
              <a:t>maximise</a:t>
            </a:r>
            <a:r>
              <a:rPr lang="en-US" altLang="ko-KR">
                <a:ea typeface="굴림" charset="-127"/>
              </a:rPr>
              <a:t> message authenticity. Lists of fields of application are needed too. But better than "many varied fields of application"</a:t>
            </a:r>
            <a:endParaRPr lang="de-DE" altLang="ko-KR"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9404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5" t="55216" r="37529" b="-272"/>
          <a:stretch/>
        </p:blipFill>
        <p:spPr bwMode="auto">
          <a:xfrm>
            <a:off x="0" y="0"/>
            <a:ext cx="9906000" cy="47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949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6383" y="2492380"/>
            <a:ext cx="9001390" cy="936625"/>
          </a:xfrm>
        </p:spPr>
        <p:txBody>
          <a:bodyPr/>
          <a:lstStyle>
            <a:lvl1pPr>
              <a:defRPr sz="320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de-DE" altLang="ko-KR" dirty="0"/>
              <a:t>Titelmasterformat durch Klicken bearbeiten</a:t>
            </a:r>
          </a:p>
        </p:txBody>
      </p:sp>
      <p:sp>
        <p:nvSpPr>
          <p:cNvPr id="5949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09564" y="4149725"/>
            <a:ext cx="9168210" cy="527050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de-DE" altLang="ko-KR" dirty="0"/>
              <a:t>Formatvorlage des Untertitelmasters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497023" y="5084763"/>
            <a:ext cx="7020190" cy="47625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latinLnBrk="0">
              <a:defRPr kumimoji="0" sz="11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de-DE" altLang="ko-KR"/>
              <a:t>#</a:t>
            </a:r>
            <a:endParaRPr lang="de-DE" altLang="ko-KR" dirty="0"/>
          </a:p>
        </p:txBody>
      </p:sp>
      <p:sp>
        <p:nvSpPr>
          <p:cNvPr id="6" name="TextBox 5"/>
          <p:cNvSpPr txBox="1"/>
          <p:nvPr userDrawn="1"/>
        </p:nvSpPr>
        <p:spPr>
          <a:xfrm rot="-480000">
            <a:off x="2676309" y="6516814"/>
            <a:ext cx="4553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i="1" baseline="0" dirty="0">
                <a:solidFill>
                  <a:srgbClr val="FFE5E5"/>
                </a:solidFill>
                <a:latin typeface="Arial Narrow" panose="020B0606020202030204" pitchFamily="34" charset="0"/>
                <a:cs typeface="Aharoni" panose="02010803020104030203" pitchFamily="2" charset="-79"/>
              </a:rPr>
              <a:t>Confidential</a:t>
            </a:r>
            <a:endParaRPr lang="ko-KR" altLang="en-US" sz="1200" b="1" i="1" baseline="0" dirty="0">
              <a:solidFill>
                <a:srgbClr val="FFE5E5"/>
              </a:solidFill>
              <a:latin typeface="Arial Narrow" panose="020B0606020202030204" pitchFamily="34" charset="0"/>
              <a:cs typeface="Aharoni" panose="02010803020104030203" pitchFamily="2" charset="-79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319881" y="944724"/>
            <a:ext cx="9314391" cy="5232239"/>
          </a:xfrm>
        </p:spPr>
        <p:txBody>
          <a:bodyPr/>
          <a:lstStyle>
            <a:lvl1pPr marL="268288" indent="-268288">
              <a:defRPr sz="2000" b="1"/>
            </a:lvl1pPr>
            <a:lvl2pPr marL="631825" indent="-276225">
              <a:defRPr sz="1800" b="1"/>
            </a:lvl2pPr>
            <a:lvl3pPr>
              <a:defRPr sz="1600" b="1"/>
            </a:lvl3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4758612" y="6489340"/>
            <a:ext cx="3561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649FBDC6-28E0-42CD-A933-21E2318CB981}" type="slidenum">
              <a:rPr lang="ko-KR" altLang="en-US" sz="1100" smtClean="0"/>
              <a:pPr algn="ctr"/>
              <a:t>‹#›</a:t>
            </a:fld>
            <a:endParaRPr lang="ko-KR" altLang="en-US" sz="110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4758612" y="6489340"/>
            <a:ext cx="3561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649FBDC6-28E0-42CD-A933-21E2318CB981}" type="slidenum">
              <a:rPr lang="ko-KR" altLang="en-US" sz="1100" smtClean="0"/>
              <a:pPr algn="ctr"/>
              <a:t>‹#›</a:t>
            </a:fld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121108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7777" y="332657"/>
            <a:ext cx="9410700" cy="459011"/>
          </a:xfrm>
        </p:spPr>
        <p:txBody>
          <a:bodyPr/>
          <a:lstStyle>
            <a:lvl1pPr>
              <a:defRPr b="1"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97778" y="1412778"/>
            <a:ext cx="9398693" cy="4941987"/>
          </a:xfrm>
        </p:spPr>
        <p:txBody>
          <a:bodyPr/>
          <a:lstStyle>
            <a:lvl1pPr marL="173038" indent="-173038">
              <a:lnSpc>
                <a:spcPts val="2400"/>
              </a:lnSpc>
              <a:buClr>
                <a:srgbClr val="C00000"/>
              </a:buClr>
              <a:buFont typeface="Wingdings" pitchFamily="2" charset="2"/>
              <a:buChar char="v"/>
              <a:defRPr b="1">
                <a:solidFill>
                  <a:srgbClr val="0070C0"/>
                </a:solidFill>
                <a:latin typeface="+mn-ea"/>
                <a:ea typeface="+mn-ea"/>
              </a:defRPr>
            </a:lvl1pPr>
            <a:lvl2pPr marL="432000" indent="-163513">
              <a:lnSpc>
                <a:spcPts val="2400"/>
              </a:lnSpc>
              <a:buClr>
                <a:srgbClr val="0070C0"/>
              </a:buClr>
              <a:buFont typeface="Wingdings" pitchFamily="2" charset="2"/>
              <a:buChar char="u"/>
              <a:defRPr sz="1600" b="1">
                <a:latin typeface="+mn-ea"/>
                <a:ea typeface="+mn-ea"/>
              </a:defRPr>
            </a:lvl2pPr>
            <a:lvl3pPr marL="720000" indent="-173038">
              <a:lnSpc>
                <a:spcPts val="2400"/>
              </a:lnSpc>
              <a:buClr>
                <a:srgbClr val="000000"/>
              </a:buClr>
              <a:buFont typeface="Wingdings" pitchFamily="2" charset="2"/>
              <a:buChar char="l"/>
              <a:defRPr sz="1400" b="1">
                <a:latin typeface="+mn-ea"/>
                <a:ea typeface="+mn-ea"/>
              </a:defRPr>
            </a:lvl3pPr>
            <a:lvl4pPr marL="972000" indent="-173038">
              <a:lnSpc>
                <a:spcPts val="2400"/>
              </a:lnSpc>
              <a:buFont typeface="Wingdings" pitchFamily="2" charset="2"/>
              <a:buChar char="ü"/>
              <a:defRPr sz="1400" b="1">
                <a:latin typeface="+mn-ea"/>
                <a:ea typeface="+mn-ea"/>
              </a:defRPr>
            </a:lvl4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746626" y="6537325"/>
            <a:ext cx="397272" cy="1841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C7A88B-102A-48FA-9983-A47CDEEB78C3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  <p:sp>
        <p:nvSpPr>
          <p:cNvPr id="5" name="TextBox 4"/>
          <p:cNvSpPr txBox="1"/>
          <p:nvPr userDrawn="1"/>
        </p:nvSpPr>
        <p:spPr>
          <a:xfrm rot="20068534">
            <a:off x="556031" y="3051826"/>
            <a:ext cx="868218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i="1" dirty="0">
                <a:solidFill>
                  <a:srgbClr val="CCEC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BwG Confidential</a:t>
            </a:r>
            <a:endParaRPr lang="ko-KR" altLang="en-US" sz="8000" b="1" i="1" dirty="0">
              <a:solidFill>
                <a:srgbClr val="CCEC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8608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4759326" y="6534150"/>
            <a:ext cx="396876" cy="184150"/>
          </a:xfrm>
          <a:prstGeom prst="rect">
            <a:avLst/>
          </a:prstGeom>
        </p:spPr>
        <p:txBody>
          <a:bodyPr/>
          <a:lstStyle>
            <a:lvl1pPr>
              <a:defRPr sz="975"/>
            </a:lvl1pPr>
          </a:lstStyle>
          <a:p>
            <a:fld id="{C7710EC3-D447-4E67-915A-671A040F8CB2}" type="slidenum">
              <a:rPr lang="ko-KR" altLang="en-US" smtClean="0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18770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3324" y="981075"/>
            <a:ext cx="9181968" cy="4937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ko-KR" dirty="0"/>
              <a:t>Textmasterformate durch Klicken bearbeiten</a:t>
            </a:r>
          </a:p>
          <a:p>
            <a:pPr lvl="1"/>
            <a:r>
              <a:rPr lang="de-DE" altLang="ko-KR" dirty="0"/>
              <a:t>Zweite Ebene</a:t>
            </a:r>
          </a:p>
          <a:p>
            <a:pPr lvl="2"/>
            <a:r>
              <a:rPr lang="de-DE" altLang="ko-KR" dirty="0"/>
              <a:t>Dritte Ebene</a:t>
            </a:r>
          </a:p>
        </p:txBody>
      </p:sp>
      <p:sp>
        <p:nvSpPr>
          <p:cNvPr id="593925" name="Base" hidden="1"/>
          <p:cNvSpPr>
            <a:spLocks noChangeArrowheads="1"/>
          </p:cNvSpPr>
          <p:nvPr/>
        </p:nvSpPr>
        <p:spPr bwMode="auto">
          <a:xfrm>
            <a:off x="1651000" y="1397000"/>
            <a:ext cx="6604000" cy="406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 latinLnBrk="0">
              <a:defRPr/>
            </a:pPr>
            <a:endParaRPr kumimoji="0" lang="ko-KR" altLang="en-US">
              <a:ea typeface="+mn-ea"/>
            </a:endParaRPr>
          </a:p>
        </p:txBody>
      </p:sp>
      <p:sp>
        <p:nvSpPr>
          <p:cNvPr id="6" name="TextBox 18"/>
          <p:cNvSpPr txBox="1">
            <a:spLocks noChangeArrowheads="1"/>
          </p:cNvSpPr>
          <p:nvPr/>
        </p:nvSpPr>
        <p:spPr bwMode="auto">
          <a:xfrm>
            <a:off x="350840" y="6586538"/>
            <a:ext cx="2982119" cy="1079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defRPr/>
            </a:pPr>
            <a:r>
              <a:rPr lang="en-US" altLang="ko-KR" sz="700" dirty="0">
                <a:solidFill>
                  <a:srgbClr val="5F5F5F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Tahoma" pitchFamily="34" charset="0"/>
              </a:rPr>
              <a:t>ⓒ2021  Bankware Global</a:t>
            </a:r>
            <a:r>
              <a:rPr lang="en-US" altLang="ko-KR" sz="700" baseline="0" dirty="0">
                <a:solidFill>
                  <a:srgbClr val="5F5F5F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Tahoma" pitchFamily="34" charset="0"/>
              </a:rPr>
              <a:t> Co., Ltd. </a:t>
            </a:r>
            <a:r>
              <a:rPr lang="en-US" altLang="ko-KR" sz="700" dirty="0">
                <a:solidFill>
                  <a:srgbClr val="5F5F5F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Tahoma" pitchFamily="34" charset="0"/>
              </a:rPr>
              <a:t> All rights reserved</a:t>
            </a:r>
            <a:endParaRPr lang="ko-KR" altLang="en-US" sz="700" dirty="0">
              <a:solidFill>
                <a:srgbClr val="5F5F5F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0" t="37843" r="11941" b="346"/>
          <a:stretch/>
        </p:blipFill>
        <p:spPr bwMode="auto">
          <a:xfrm>
            <a:off x="0" y="-3255"/>
            <a:ext cx="9906000" cy="827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33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319881" y="117450"/>
            <a:ext cx="9314392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ko-KR" dirty="0"/>
              <a:t>Titelmasterformat durch Klicken bearbeiten</a:t>
            </a:r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2112" y="6524198"/>
            <a:ext cx="1745404" cy="253174"/>
          </a:xfrm>
          <a:prstGeom prst="rect">
            <a:avLst/>
          </a:prstGeom>
        </p:spPr>
      </p:pic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fld id="{86377C6A-0419-4B63-9543-7357FFDDAE0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Verdana" pitchFamily="34" charset="0"/>
        </a:defRPr>
      </a:lvl9pPr>
    </p:titleStyle>
    <p:bodyStyle>
      <a:lvl1pPr marL="176213" indent="-176213" algn="l" rtl="0" eaLnBrk="0" fontAlgn="base" hangingPunct="0">
        <a:spcBef>
          <a:spcPct val="40000"/>
        </a:spcBef>
        <a:spcAft>
          <a:spcPct val="40000"/>
        </a:spcAft>
        <a:buClrTx/>
        <a:buFont typeface="Wingdings" panose="05000000000000000000" pitchFamily="2" charset="2"/>
        <a:buChar char="l"/>
        <a:defRPr>
          <a:solidFill>
            <a:srgbClr val="5F5F5F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536575" indent="-180975" algn="l" rtl="0" eaLnBrk="0" fontAlgn="base" hangingPunct="0">
        <a:spcBef>
          <a:spcPct val="0"/>
        </a:spcBef>
        <a:spcAft>
          <a:spcPct val="40000"/>
        </a:spcAft>
        <a:buClrTx/>
        <a:buFont typeface="맑은 고딕" panose="020B0503020000020004" pitchFamily="50" charset="-127"/>
        <a:buChar char="–"/>
        <a:defRPr sz="1600">
          <a:solidFill>
            <a:srgbClr val="5F5F5F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marL="895350" indent="-179388" algn="l" rtl="0" eaLnBrk="0" fontAlgn="base" hangingPunct="0">
        <a:spcBef>
          <a:spcPct val="0"/>
        </a:spcBef>
        <a:spcAft>
          <a:spcPct val="40000"/>
        </a:spcAft>
        <a:buClrTx/>
        <a:buFont typeface="Arial" panose="020B0604020202020204" pitchFamily="34" charset="0"/>
        <a:buChar char="•"/>
        <a:defRPr sz="1400">
          <a:solidFill>
            <a:srgbClr val="5F5F5F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990000"/>
        </a:buClr>
        <a:buSzPct val="125000"/>
        <a:buFont typeface="Verdana" pitchFamily="34" charset="0"/>
        <a:buChar char="§"/>
        <a:defRPr sz="1600">
          <a:solidFill>
            <a:schemeClr val="tx1"/>
          </a:solidFill>
          <a:latin typeface="Arial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990000"/>
        </a:buClr>
        <a:buSzPct val="125000"/>
        <a:buFont typeface="Verdana" pitchFamily="34" charset="0"/>
        <a:buChar char="§"/>
        <a:defRPr sz="1600">
          <a:solidFill>
            <a:schemeClr val="tx1"/>
          </a:solidFill>
          <a:latin typeface="Arial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990000"/>
        </a:buClr>
        <a:buSzPct val="125000"/>
        <a:buFont typeface="Wingdings" pitchFamily="2" charset="2"/>
        <a:buChar char="§"/>
        <a:defRPr sz="1600">
          <a:solidFill>
            <a:schemeClr val="tx1"/>
          </a:solidFill>
          <a:latin typeface="Arial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990000"/>
        </a:buClr>
        <a:buSzPct val="125000"/>
        <a:buFont typeface="Wingdings" pitchFamily="2" charset="2"/>
        <a:buChar char="§"/>
        <a:defRPr sz="1600">
          <a:solidFill>
            <a:schemeClr val="tx1"/>
          </a:solidFill>
          <a:latin typeface="Arial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990000"/>
        </a:buClr>
        <a:buSzPct val="125000"/>
        <a:buFont typeface="Wingdings" pitchFamily="2" charset="2"/>
        <a:buChar char="§"/>
        <a:defRPr sz="1600">
          <a:solidFill>
            <a:schemeClr val="tx1"/>
          </a:solidFill>
          <a:latin typeface="Arial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990000"/>
        </a:buClr>
        <a:buSzPct val="125000"/>
        <a:buFont typeface="Wingdings" pitchFamily="2" charset="2"/>
        <a:buChar char="§"/>
        <a:defRPr sz="1600">
          <a:solidFill>
            <a:schemeClr val="tx1"/>
          </a:solidFill>
          <a:latin typeface="Arial" charset="0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8.wmf"/><Relationship Id="rId4" Type="http://schemas.openxmlformats.org/officeDocument/2006/relationships/image" Target="../media/image5.wmf"/><Relationship Id="rId9" Type="http://schemas.openxmlformats.org/officeDocument/2006/relationships/oleObject" Target="../embeddings/oleObject4.bin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8.wmf"/><Relationship Id="rId4" Type="http://schemas.openxmlformats.org/officeDocument/2006/relationships/image" Target="../media/image5.wmf"/><Relationship Id="rId9" Type="http://schemas.openxmlformats.org/officeDocument/2006/relationships/oleObject" Target="../embeddings/oleObject4.bin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lc.multicampus.com/haepartner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15" descr="bankware global-3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71658" y="5142823"/>
            <a:ext cx="6124279" cy="10682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8013340" y="4742713"/>
            <a:ext cx="1582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2021.01.14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3037B5BF-1D7B-4725-A0A5-62F7B932FCF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36086" y="800708"/>
            <a:ext cx="9001390" cy="3132348"/>
          </a:xfrm>
        </p:spPr>
        <p:txBody>
          <a:bodyPr/>
          <a:lstStyle/>
          <a:p>
            <a:pPr eaLnBrk="1" hangingPunct="1">
              <a:defRPr/>
            </a:pPr>
            <a:r>
              <a:rPr lang="de-DE" altLang="ko-KR" sz="4400" i="1" dirty="0">
                <a:solidFill>
                  <a:schemeClr val="accent5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                </a:t>
            </a:r>
            <a:br>
              <a:rPr lang="en-US" altLang="ko-KR" sz="4000" dirty="0">
                <a:solidFill>
                  <a:srgbClr val="FFFF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4000" dirty="0">
                <a:solidFill>
                  <a:srgbClr val="FFFF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- </a:t>
            </a:r>
            <a:r>
              <a:rPr lang="en-US" altLang="ko-KR" sz="5400" dirty="0" err="1"/>
              <a:t>BwG</a:t>
            </a:r>
            <a:r>
              <a:rPr lang="en-US" altLang="ko-KR" sz="5400" dirty="0"/>
              <a:t> University</a:t>
            </a:r>
            <a:r>
              <a:rPr lang="en-US" altLang="ko-KR" sz="5400" dirty="0">
                <a:solidFill>
                  <a:srgbClr val="FFFF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4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endParaRPr lang="de-DE" altLang="ko-KR" sz="4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0022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4774E79-9E54-48C1-A71E-C40CE5B48BA9}"/>
              </a:ext>
            </a:extLst>
          </p:cNvPr>
          <p:cNvSpPr/>
          <p:nvPr/>
        </p:nvSpPr>
        <p:spPr>
          <a:xfrm>
            <a:off x="1244588" y="1727283"/>
            <a:ext cx="6655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개요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F3BB66A-5227-4E79-A33D-08EEFBB5CEC4}"/>
              </a:ext>
            </a:extLst>
          </p:cNvPr>
          <p:cNvSpPr/>
          <p:nvPr/>
        </p:nvSpPr>
        <p:spPr>
          <a:xfrm>
            <a:off x="1270922" y="2459468"/>
            <a:ext cx="1699504" cy="400110"/>
          </a:xfrm>
          <a:prstGeom prst="rect">
            <a:avLst/>
          </a:prstGeom>
          <a:solidFill>
            <a:schemeClr val="accent5"/>
          </a:solidFill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교육과정 소개</a:t>
            </a:r>
            <a:endParaRPr lang="en-US" altLang="ko-KR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DC4CE926-2716-48C2-B261-651D9DD9449E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4666" y="2488148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1" name="Oval 4">
            <a:extLst>
              <a:ext uri="{FF2B5EF4-FFF2-40B4-BE49-F238E27FC236}">
                <a16:creationId xmlns:a16="http://schemas.microsoft.com/office/drawing/2014/main" id="{6B6ABF58-4B8B-418B-B60F-949D73673A9A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5545" y="2416550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F2B21BC3-B4DB-45CF-85A4-90FBDCBD7721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2255" y="2488148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II</a:t>
            </a:r>
          </a:p>
        </p:txBody>
      </p:sp>
      <p:sp>
        <p:nvSpPr>
          <p:cNvPr id="29" name="Rectangle 3">
            <a:extLst>
              <a:ext uri="{FF2B5EF4-FFF2-40B4-BE49-F238E27FC236}">
                <a16:creationId xmlns:a16="http://schemas.microsoft.com/office/drawing/2014/main" id="{378A6C59-E56A-4BF0-9778-80FCA5E58435}"/>
              </a:ext>
            </a:extLst>
          </p:cNvPr>
          <p:cNvSpPr>
            <a:spLocks noChangeArrowheads="1"/>
          </p:cNvSpPr>
          <p:nvPr/>
        </p:nvSpPr>
        <p:spPr bwMode="gray">
          <a:xfrm>
            <a:off x="416496" y="1737058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sz="1600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0" name="Oval 4">
            <a:extLst>
              <a:ext uri="{FF2B5EF4-FFF2-40B4-BE49-F238E27FC236}">
                <a16:creationId xmlns:a16="http://schemas.microsoft.com/office/drawing/2014/main" id="{76B5C301-A696-4B23-9C25-32D517B1C30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27375" y="1665460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15" name="Oval 4">
            <a:extLst>
              <a:ext uri="{FF2B5EF4-FFF2-40B4-BE49-F238E27FC236}">
                <a16:creationId xmlns:a16="http://schemas.microsoft.com/office/drawing/2014/main" id="{1FFB5DEF-781A-4748-91FB-4BA36FABEC11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7045" y="1665460"/>
            <a:ext cx="545047" cy="558461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1" name="Oval 5">
            <a:extLst>
              <a:ext uri="{FF2B5EF4-FFF2-40B4-BE49-F238E27FC236}">
                <a16:creationId xmlns:a16="http://schemas.microsoft.com/office/drawing/2014/main" id="{4DD545C3-24FB-42F9-AE72-0E90CED777AC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1211" y="1744217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Ⅰ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077A58C-EBAA-4BD3-8AA6-C499DA1027FF}"/>
              </a:ext>
            </a:extLst>
          </p:cNvPr>
          <p:cNvSpPr/>
          <p:nvPr/>
        </p:nvSpPr>
        <p:spPr>
          <a:xfrm>
            <a:off x="1270922" y="3176972"/>
            <a:ext cx="232467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 자료 및 동영상</a:t>
            </a:r>
            <a:endParaRPr lang="en-US" altLang="ko-KR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F5932B6B-618D-4789-BEE3-0DD5511522D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3622" y="3209585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6" name="Oval 4">
            <a:extLst>
              <a:ext uri="{FF2B5EF4-FFF2-40B4-BE49-F238E27FC236}">
                <a16:creationId xmlns:a16="http://schemas.microsoft.com/office/drawing/2014/main" id="{E05B67E7-2487-4032-92A4-F45767C35C4E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4501" y="3137988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7" name="Oval 5">
            <a:extLst>
              <a:ext uri="{FF2B5EF4-FFF2-40B4-BE49-F238E27FC236}">
                <a16:creationId xmlns:a16="http://schemas.microsoft.com/office/drawing/2014/main" id="{3681F7A3-9412-496F-9D76-1682EA7B1AFA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1211" y="3209585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Ⅲ</a:t>
            </a: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DC1CCF55-E017-42B6-B31C-88D456E401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414996" y="3965013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6" name="Oval 4">
            <a:extLst>
              <a:ext uri="{FF2B5EF4-FFF2-40B4-BE49-F238E27FC236}">
                <a16:creationId xmlns:a16="http://schemas.microsoft.com/office/drawing/2014/main" id="{9F63F957-1FA3-4C4D-8898-09F0ED3C2D7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25875" y="3893416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7" name="Oval 5">
            <a:extLst>
              <a:ext uri="{FF2B5EF4-FFF2-40B4-BE49-F238E27FC236}">
                <a16:creationId xmlns:a16="http://schemas.microsoft.com/office/drawing/2014/main" id="{85F11584-D1D3-4AD2-A59B-2EC8E0B2E6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802585" y="3965013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Ⅳ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A3834CC8-EDA8-4119-A53A-1DB83165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881" y="261466"/>
            <a:ext cx="9314392" cy="503238"/>
          </a:xfrm>
        </p:spPr>
        <p:txBody>
          <a:bodyPr/>
          <a:lstStyle/>
          <a:p>
            <a:pPr>
              <a:defRPr/>
            </a:pPr>
            <a:r>
              <a:rPr lang="en-US" altLang="ko-KR" sz="2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Agenda</a:t>
            </a:r>
            <a:endParaRPr lang="ko-KR" altLang="en-US" sz="2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4DC8D87-9AA1-4287-8086-51DF6D9D94B0}"/>
              </a:ext>
            </a:extLst>
          </p:cNvPr>
          <p:cNvSpPr/>
          <p:nvPr/>
        </p:nvSpPr>
        <p:spPr>
          <a:xfrm>
            <a:off x="1316596" y="3928990"/>
            <a:ext cx="12186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 일정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2" name="Rectangle 3">
            <a:extLst>
              <a:ext uri="{FF2B5EF4-FFF2-40B4-BE49-F238E27FC236}">
                <a16:creationId xmlns:a16="http://schemas.microsoft.com/office/drawing/2014/main" id="{DC1CCF55-E017-42B6-B31C-88D456E401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433450" y="4829109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0" name="Oval 4">
            <a:extLst>
              <a:ext uri="{FF2B5EF4-FFF2-40B4-BE49-F238E27FC236}">
                <a16:creationId xmlns:a16="http://schemas.microsoft.com/office/drawing/2014/main" id="{9F63F957-1FA3-4C4D-8898-09F0ED3C2D7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44329" y="4757512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1" name="Oval 5">
            <a:extLst>
              <a:ext uri="{FF2B5EF4-FFF2-40B4-BE49-F238E27FC236}">
                <a16:creationId xmlns:a16="http://schemas.microsoft.com/office/drawing/2014/main" id="{85F11584-D1D3-4AD2-A59B-2EC8E0B2E6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821039" y="4829109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Ⅴ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4DC8D87-9AA1-4287-8086-51DF6D9D94B0}"/>
              </a:ext>
            </a:extLst>
          </p:cNvPr>
          <p:cNvSpPr/>
          <p:nvPr/>
        </p:nvSpPr>
        <p:spPr>
          <a:xfrm>
            <a:off x="1335050" y="4793086"/>
            <a:ext cx="2105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교육신청 및 </a:t>
            </a: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506262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신입사원 오리엔테이션 </a:t>
            </a:r>
            <a:r>
              <a:rPr lang="en-US" altLang="ko-KR" dirty="0"/>
              <a:t>(1/3)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신입사원 기본 교육 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뱅크웨어글로벌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이해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신입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공채 신입사원 필수 과정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실습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수강 이력관리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803142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공채 신입사원 입사 시 개강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1 Days Inhouse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09:30 ~ 18:30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8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t" anchorCtr="0"/>
          <a:lstStyle/>
          <a:p>
            <a:pPr font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뱅크웨어글로벌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소개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김정재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회사 규정 설명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이상만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근로계약서 안내 및 작성 설명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오준호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내일채움공제 및 중소기업 소득세 감면 제도 설명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조선영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실습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핑키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및 경비 신청 방법 실습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이소라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교육당일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실습 강의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606197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김정재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이상만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조선영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오준호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이소라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21" name="개체 20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5949669"/>
              </p:ext>
            </p:extLst>
          </p:nvPr>
        </p:nvGraphicFramePr>
        <p:xfrm>
          <a:off x="5228522" y="538587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8" name="프레젠테이션" showAsIcon="1" r:id="rId3" imgW="914400" imgH="771480" progId="PowerPoint.Show.12">
                  <p:embed/>
                </p:oleObj>
              </mc:Choice>
              <mc:Fallback>
                <p:oleObj name="프레젠테이션" showAsIcon="1" r:id="rId3" imgW="914400" imgH="771480" progId="PowerPoint.Show.12">
                  <p:embed/>
                  <p:pic>
                    <p:nvPicPr>
                      <p:cNvPr id="21" name="개체 20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28522" y="538587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9576102"/>
              </p:ext>
            </p:extLst>
          </p:nvPr>
        </p:nvGraphicFramePr>
        <p:xfrm>
          <a:off x="6201091" y="537321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9" name="프레젠테이션" showAsIcon="1" r:id="rId5" imgW="914400" imgH="771480" progId="PowerPoint.Show.12">
                  <p:embed/>
                </p:oleObj>
              </mc:Choice>
              <mc:Fallback>
                <p:oleObj name="프레젠테이션" showAsIcon="1" r:id="rId5" imgW="914400" imgH="771480" progId="PowerPoint.Show.12">
                  <p:embed/>
                  <p:pic>
                    <p:nvPicPr>
                      <p:cNvPr id="5" name="개체 4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01091" y="537321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개체 1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439520"/>
              </p:ext>
            </p:extLst>
          </p:nvPr>
        </p:nvGraphicFramePr>
        <p:xfrm>
          <a:off x="7173660" y="539126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0" name="프레젠테이션" showAsIcon="1" r:id="rId7" imgW="914400" imgH="771480" progId="PowerPoint.Show.12">
                  <p:embed/>
                </p:oleObj>
              </mc:Choice>
              <mc:Fallback>
                <p:oleObj name="프레젠테이션" showAsIcon="1" r:id="rId7" imgW="914400" imgH="771480" progId="PowerPoint.Show.12">
                  <p:embed/>
                  <p:pic>
                    <p:nvPicPr>
                      <p:cNvPr id="16" name="개체 15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173660" y="539126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개체 1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9914658"/>
              </p:ext>
            </p:extLst>
          </p:nvPr>
        </p:nvGraphicFramePr>
        <p:xfrm>
          <a:off x="8143056" y="537321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1" name="프레젠테이션" showAsIcon="1" r:id="rId9" imgW="914400" imgH="771480" progId="PowerPoint.Show.12">
                  <p:embed/>
                </p:oleObj>
              </mc:Choice>
              <mc:Fallback>
                <p:oleObj name="프레젠테이션" showAsIcon="1" r:id="rId9" imgW="914400" imgH="771480" progId="PowerPoint.Show.12">
                  <p:embed/>
                  <p:pic>
                    <p:nvPicPr>
                      <p:cNvPr id="17" name="개체 16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143056" y="537321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9D46D449-1322-41B7-B4E7-04B1845FB525}"/>
              </a:ext>
            </a:extLst>
          </p:cNvPr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1024561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신입사원 오리엔테이션 </a:t>
            </a:r>
            <a:r>
              <a:rPr lang="en-US" altLang="ko-KR" dirty="0"/>
              <a:t>(2/3)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74DE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800" dirty="0">
                <a:solidFill>
                  <a:srgbClr val="0074DE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BXM </a:t>
            </a:r>
            <a:r>
              <a:rPr lang="ko-KR" altLang="en-US" sz="1800" dirty="0">
                <a:solidFill>
                  <a:srgbClr val="0074DE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교육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BXM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제품을 이해하고 사용법을 숙지하여 프로젝트에 적용함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신입 및 첫 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입문자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공채 신입사원 필수 과정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온라인 실습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수강 이력관리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766819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상반기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하반기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회씩 개강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3 Days </a:t>
            </a:r>
            <a:r>
              <a:rPr lang="en-US" altLang="ko-KR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Inhouse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09:30 ~ 18:30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7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BXM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개발 환경 구축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BXM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온라인 개발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BXM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배치 개발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실습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교육당일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57631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고승환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함기현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649441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신입사원 오리엔테이션 </a:t>
            </a:r>
            <a:r>
              <a:rPr lang="en-US" altLang="ko-KR" dirty="0"/>
              <a:t>(3/3)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CBP </a:t>
            </a: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교육 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금융솔루션 패키지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CBP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에 대한 이해와 설계 및 구현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역량 제고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신입 및 첫 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입문자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공채 신입사원 필수 과정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온라인 실습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수강 이력관리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766819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상반기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하반기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회씩 개강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15 Days </a:t>
            </a:r>
            <a:r>
              <a:rPr lang="en-US" altLang="ko-KR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Inhouse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09:30 ~ 18:30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7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제품소개 및 교육과정 소개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공통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상품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계약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정산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엑터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제품 모델 강의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실습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텔러화면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실습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실습환경 구축 및 실습 과제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확장 가이드 및 시험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베이스 컴포넌트 구현 실습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확장가이드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Self Study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자격인증 시험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교육당일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동영상 강의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57631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심홍규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조민함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1511813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경력사원 오리엔테이션</a:t>
            </a:r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291" y="957476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경력사원 오리엔테이션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뱅크웨어글로벌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이해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경력 신입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실습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수강 이력관리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803142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 0.5 Days Inhouse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 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시부터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17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</a:t>
            </a:r>
            <a:endParaRPr lang="en-US" altLang="ko-KR" sz="11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매년 </a:t>
            </a:r>
            <a:r>
              <a:rPr lang="en-US" altLang="ko-KR" sz="1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1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4</a:t>
            </a:r>
            <a:r>
              <a:rPr lang="ko-KR" altLang="en-US" sz="1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1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7</a:t>
            </a:r>
            <a:r>
              <a:rPr lang="ko-KR" altLang="en-US" sz="1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1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10</a:t>
            </a:r>
            <a:r>
              <a:rPr lang="ko-KR" altLang="en-US" sz="1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 둘째 주 수요일</a:t>
            </a:r>
            <a:endParaRPr lang="en-US" altLang="ko-KR" sz="11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 기간동안 입사한 경력사원이 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명이상이 되면</a:t>
            </a:r>
            <a:r>
              <a: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이번과 같은 경력사원 오리엔테이션을 반복적으로 수행</a:t>
            </a:r>
            <a:endParaRPr lang="en-US" altLang="ko-KR" sz="700" dirty="0">
              <a:ln>
                <a:solidFill>
                  <a:schemeClr val="tx1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08210" y="3787165"/>
            <a:ext cx="700421" cy="1066018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8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t" anchorCtr="0"/>
          <a:lstStyle/>
          <a:p>
            <a:pPr font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뱅크웨어글로벌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소개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김정재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회사 규정 설명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이상만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내일채움공제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및 중소기업 소득세 감면 제도 설명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조선영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실습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핑키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및 경비 신청 방법 실습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담당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이소라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교육당일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실습 강의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606197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김정재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이상만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조선영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오준호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이소라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21" name="개체 20">
            <a:hlinkClick r:id="" action="ppaction://ole?verb=0"/>
          </p:cNvPr>
          <p:cNvGraphicFramePr>
            <a:graphicFrameLocks noChangeAspect="1"/>
          </p:cNvGraphicFramePr>
          <p:nvPr>
            <p:extLst/>
          </p:nvPr>
        </p:nvGraphicFramePr>
        <p:xfrm>
          <a:off x="5228522" y="538587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0" name="프레젠테이션" showAsIcon="1" r:id="rId3" imgW="914400" imgH="771480" progId="PowerPoint.Show.12">
                  <p:embed/>
                </p:oleObj>
              </mc:Choice>
              <mc:Fallback>
                <p:oleObj name="프레젠테이션" showAsIcon="1" r:id="rId3" imgW="914400" imgH="771480" progId="PowerPoint.Show.12">
                  <p:embed/>
                  <p:pic>
                    <p:nvPicPr>
                      <p:cNvPr id="21" name="개체 20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28522" y="538587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hlinkClick r:id="" action="ppaction://ole?verb=0"/>
          </p:cNvPr>
          <p:cNvGraphicFramePr>
            <a:graphicFrameLocks noChangeAspect="1"/>
          </p:cNvGraphicFramePr>
          <p:nvPr>
            <p:extLst/>
          </p:nvPr>
        </p:nvGraphicFramePr>
        <p:xfrm>
          <a:off x="6201091" y="537321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1" name="프레젠테이션" showAsIcon="1" r:id="rId5" imgW="914400" imgH="771480" progId="PowerPoint.Show.12">
                  <p:embed/>
                </p:oleObj>
              </mc:Choice>
              <mc:Fallback>
                <p:oleObj name="프레젠테이션" showAsIcon="1" r:id="rId5" imgW="914400" imgH="771480" progId="PowerPoint.Show.12">
                  <p:embed/>
                  <p:pic>
                    <p:nvPicPr>
                      <p:cNvPr id="5" name="개체 4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01091" y="537321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개체 15">
            <a:hlinkClick r:id="" action="ppaction://ole?verb=0"/>
          </p:cNvPr>
          <p:cNvGraphicFramePr>
            <a:graphicFrameLocks noChangeAspect="1"/>
          </p:cNvGraphicFramePr>
          <p:nvPr>
            <p:extLst/>
          </p:nvPr>
        </p:nvGraphicFramePr>
        <p:xfrm>
          <a:off x="7173660" y="539126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" name="프레젠테이션" showAsIcon="1" r:id="rId7" imgW="914400" imgH="771480" progId="PowerPoint.Show.12">
                  <p:embed/>
                </p:oleObj>
              </mc:Choice>
              <mc:Fallback>
                <p:oleObj name="프레젠테이션" showAsIcon="1" r:id="rId7" imgW="914400" imgH="771480" progId="PowerPoint.Show.12">
                  <p:embed/>
                  <p:pic>
                    <p:nvPicPr>
                      <p:cNvPr id="16" name="개체 15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173660" y="539126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개체 16">
            <a:hlinkClick r:id="" action="ppaction://ole?verb=0"/>
          </p:cNvPr>
          <p:cNvGraphicFramePr>
            <a:graphicFrameLocks noChangeAspect="1"/>
          </p:cNvGraphicFramePr>
          <p:nvPr>
            <p:extLst/>
          </p:nvPr>
        </p:nvGraphicFramePr>
        <p:xfrm>
          <a:off x="8143056" y="537321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3" name="프레젠테이션" showAsIcon="1" r:id="rId9" imgW="914400" imgH="771480" progId="PowerPoint.Show.12">
                  <p:embed/>
                </p:oleObj>
              </mc:Choice>
              <mc:Fallback>
                <p:oleObj name="프레젠테이션" showAsIcon="1" r:id="rId9" imgW="914400" imgH="771480" progId="PowerPoint.Show.12">
                  <p:embed/>
                  <p:pic>
                    <p:nvPicPr>
                      <p:cNvPr id="17" name="개체 16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143056" y="537321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08FF8E74-8ECC-4160-8AF9-FBBE9A88437C}"/>
              </a:ext>
            </a:extLst>
          </p:cNvPr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2041342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BWG </a:t>
            </a:r>
            <a:r>
              <a:rPr lang="ko-KR" altLang="en-US" dirty="0"/>
              <a:t>개발자 기본코스 </a:t>
            </a:r>
            <a:r>
              <a:rPr lang="en-US" altLang="ko-KR" dirty="0"/>
              <a:t>(1/3)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SW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개발 및 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딜리버리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품질 향상을 위한 기초 교육 습득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소프트웨어 개발자로서 전문성 배양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사원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~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수석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08211" y="2497843"/>
            <a:ext cx="711490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수강이력 관리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수료 테스트 관리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위주의 수업 및 테스트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환경 요건에 따른 동영상 강의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(1day)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가능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766819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 운영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상반기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하반기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85750" indent="-193675">
              <a:buFont typeface="맑은 고딕" panose="020B0503020000020004" pitchFamily="50" charset="-127"/>
              <a:buChar char="－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최소 인원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 참가 시 진행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 Days Inhouse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 Days </a:t>
            </a:r>
            <a:r>
              <a:rPr lang="en-US" altLang="ko-KR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inhouse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제공 시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09:30 ~ 18:30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7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/>
              <a:t>Requirement Engineering</a:t>
            </a:r>
            <a:r>
              <a:rPr lang="ko-KR" altLang="ko-KR" sz="1100" dirty="0"/>
              <a:t>의 기본개념을 이해하기</a:t>
            </a:r>
            <a:endParaRPr lang="en-US" altLang="ko-KR" sz="1100" dirty="0"/>
          </a:p>
          <a:p>
            <a:pPr fontAlgn="ctr"/>
            <a:endParaRPr lang="ko-KR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/>
              <a:t>요구사항정의서 작성하기</a:t>
            </a: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/>
              <a:t>Gap</a:t>
            </a:r>
            <a:r>
              <a:rPr lang="ko-KR" altLang="ko-KR" sz="1100" dirty="0"/>
              <a:t>분석을 통하여 요구사항 추가하기</a:t>
            </a: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/>
              <a:t>업무흐름도 작성하기</a:t>
            </a: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/>
              <a:t>업무흐름도 완전성 검증하기</a:t>
            </a: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/>
              <a:t>요구사항으로부터 </a:t>
            </a:r>
            <a:r>
              <a:rPr lang="ko-KR" altLang="ko-KR" sz="1100" dirty="0" err="1"/>
              <a:t>영향도분석하여</a:t>
            </a:r>
            <a:r>
              <a:rPr lang="ko-KR" altLang="ko-KR" sz="1100" dirty="0"/>
              <a:t> 수정</a:t>
            </a:r>
            <a:r>
              <a:rPr lang="en-US" altLang="ko-KR" sz="1100" dirty="0"/>
              <a:t>/</a:t>
            </a:r>
            <a:r>
              <a:rPr lang="ko-KR" altLang="ko-KR" sz="1100" dirty="0"/>
              <a:t>신규 기능도출하기</a:t>
            </a: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/>
              <a:t>기능계층</a:t>
            </a:r>
            <a:r>
              <a:rPr lang="en-US" altLang="ko-KR" sz="1100" dirty="0"/>
              <a:t>(L1, L2, L3, L4, L5)</a:t>
            </a:r>
            <a:r>
              <a:rPr lang="ko-KR" altLang="ko-KR" sz="1100" dirty="0"/>
              <a:t>과 기능</a:t>
            </a:r>
            <a:r>
              <a:rPr lang="en-US" altLang="ko-KR" sz="1100" dirty="0"/>
              <a:t>(</a:t>
            </a:r>
            <a:r>
              <a:rPr lang="ko-KR" altLang="ko-KR" sz="1100" dirty="0"/>
              <a:t>화면</a:t>
            </a:r>
            <a:r>
              <a:rPr lang="en-US" altLang="ko-KR" sz="1100" dirty="0"/>
              <a:t>, </a:t>
            </a:r>
            <a:r>
              <a:rPr lang="ko-KR" altLang="ko-KR" sz="1100" dirty="0"/>
              <a:t>보고서</a:t>
            </a:r>
            <a:r>
              <a:rPr lang="en-US" altLang="ko-KR" sz="1100" dirty="0"/>
              <a:t>, </a:t>
            </a:r>
            <a:r>
              <a:rPr lang="ko-KR" altLang="ko-KR" sz="1100" dirty="0"/>
              <a:t>배치</a:t>
            </a:r>
            <a:r>
              <a:rPr lang="en-US" altLang="ko-KR" sz="1100" dirty="0"/>
              <a:t>, </a:t>
            </a:r>
            <a:r>
              <a:rPr lang="ko-KR" altLang="ko-KR" sz="1100" dirty="0"/>
              <a:t>서비스</a:t>
            </a:r>
            <a:r>
              <a:rPr lang="en-US" altLang="ko-KR" sz="1100" dirty="0"/>
              <a:t>, </a:t>
            </a:r>
            <a:r>
              <a:rPr lang="ko-KR" altLang="ko-KR" sz="1100" dirty="0" err="1"/>
              <a:t>센터컷</a:t>
            </a:r>
            <a:r>
              <a:rPr lang="en-US" altLang="ko-KR" sz="1100" dirty="0"/>
              <a:t>, </a:t>
            </a:r>
            <a:r>
              <a:rPr lang="ko-KR" altLang="ko-KR" sz="1100" dirty="0"/>
              <a:t>인터페이스</a:t>
            </a:r>
            <a:r>
              <a:rPr lang="en-US" altLang="ko-KR" sz="1100" dirty="0"/>
              <a:t>) </a:t>
            </a:r>
            <a:r>
              <a:rPr lang="ko-KR" altLang="ko-KR" sz="1100" dirty="0"/>
              <a:t>매트릭스 작성하기</a:t>
            </a: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/>
              <a:t>요구사항과 </a:t>
            </a:r>
            <a:r>
              <a:rPr lang="ko-KR" altLang="ko-KR" sz="1100" dirty="0" err="1"/>
              <a:t>매핑하여</a:t>
            </a:r>
            <a:r>
              <a:rPr lang="ko-KR" altLang="ko-KR" sz="1100" dirty="0"/>
              <a:t> 기능누락검증하기</a:t>
            </a: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/>
              <a:t>요구사항추적매트릭스를 통해 요구사항 추적하기</a:t>
            </a: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/>
              <a:t>요구사항으로부터 인수테스트케이스 도출하기</a:t>
            </a: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/>
          </a:p>
          <a:p>
            <a:pPr fontAlgn="ctr"/>
            <a:endParaRPr lang="ko-KR" altLang="ko-KR" sz="1100" dirty="0"/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교육당일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57631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정우영 상무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TBD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  <p:sp>
        <p:nvSpPr>
          <p:cNvPr id="27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요구사항 이론과 실제 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완료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4446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BWG </a:t>
            </a:r>
            <a:r>
              <a:rPr lang="ko-KR" altLang="en-US" dirty="0"/>
              <a:t>개발자 기본코스 </a:t>
            </a:r>
            <a:r>
              <a:rPr lang="en-US" altLang="ko-KR" dirty="0"/>
              <a:t>(2/3)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통합테스트 이론과 실제 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완료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SW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개발 및 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딜리버리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품질 향상을 위한 기초 교육 습득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사원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~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수석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수강이력 관리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위주의 수업 및 테스트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환경 요건에 따른 동영상 강의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(1day)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가능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766819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 운영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상반기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하반기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85750" indent="-193675">
              <a:buFont typeface="맑은 고딕" panose="020B0503020000020004" pitchFamily="50" charset="-127"/>
              <a:buChar char="－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최소 인원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 참가 시 진행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 Days Inhouse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 Days </a:t>
            </a:r>
            <a:r>
              <a:rPr lang="en-US" altLang="ko-KR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inhouse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제공 시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09:30 ~ 18:30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7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 기초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테스팅의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일반적인 원리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 프로세스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V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모델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TDD</a:t>
            </a: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테스트의 레벨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테스트의 유형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 설계 기법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통합테스트를 설계한다는 것의 의미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 설계의 요소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Quick Sample</a:t>
            </a: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명세기반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블랙박스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 vs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구조기반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화이트박스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명세기반의 설계 기법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구조기반의 설계 기법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경험기반의 설계 기법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통합테스트 설계 </a:t>
            </a: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케이스스터디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28650" lvl="1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Big Pay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카드사 </a:t>
            </a: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케이스스터디</a:t>
            </a:r>
            <a:b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가상의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Big Pay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카드사 분석단계 산출물로부터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step by step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통합테스트케이스를 작성하면서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다양한 기법들이 어떻게 적용되는지 설명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기타 현실에서 겪게 되는 문제들의 고려사항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교육당일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강의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57631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정우영 상무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TBD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3541006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BWG </a:t>
            </a:r>
            <a:r>
              <a:rPr lang="ko-KR" altLang="en-US" dirty="0"/>
              <a:t>개발자 기본코스 </a:t>
            </a:r>
            <a:r>
              <a:rPr lang="en-US" altLang="ko-KR" dirty="0"/>
              <a:t>(3/3)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모델링 이론과 실제 </a:t>
            </a:r>
            <a:r>
              <a:rPr lang="en-US" altLang="ko-KR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완료</a:t>
            </a:r>
            <a:r>
              <a:rPr lang="en-US" altLang="ko-KR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800" dirty="0">
              <a:solidFill>
                <a:srgbClr val="0062B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관계형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데이터베이스의 기본개념을 설명할 수 있고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단계별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적용 방법을 습득함으로써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DATA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모델링 방법을 습득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데이터모델링에 대한 체계적인 교육이 필요한 개발자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또는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CBP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데이터 모델의 개요에 대한 전반적 이해가 필요한 개발자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96632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수강이력 관리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위주의 수업 및 테스트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수강신청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메일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766819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 운영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상반기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하반기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85750" indent="-193675">
              <a:buFont typeface="맑은 고딕" panose="020B0503020000020004" pitchFamily="50" charset="-127"/>
              <a:buChar char="－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최소 인원 오프라인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 참가 및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Zoom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으로 온라인 참석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 Days Inhouse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13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~ 18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(5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7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데이터모델링 일반 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endParaRPr lang="ko-KR" altLang="en-US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데이터모델 구성요소 및 개념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endParaRPr lang="ko-KR" altLang="en-US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데이터모델 작업절차 및 기본기법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endParaRPr lang="ko-KR" altLang="en-US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데이터모델 패턴 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lvl="1" font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CBP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개념모델 소개  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실무적용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lvl="1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교육당일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강의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57631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나혜진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나한주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이경조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11066590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CBP</a:t>
            </a:r>
            <a:r>
              <a:rPr lang="ko-KR" altLang="en-US" dirty="0"/>
              <a:t>개발자 </a:t>
            </a:r>
            <a:r>
              <a:rPr lang="ko-KR" altLang="en-US"/>
              <a:t>심화 코스</a:t>
            </a:r>
            <a:r>
              <a:rPr lang="en-US" altLang="ko-KR"/>
              <a:t> </a:t>
            </a:r>
            <a:r>
              <a:rPr lang="en-US" altLang="ko-KR" dirty="0"/>
              <a:t>(1/4)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사이트베이스 컴포넌트 설계하기 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완료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금융솔루션 패키지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CBP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에 대한 이해와 설계 및 구현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역량 제고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선임 이상의 개발 직군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금융솔루션 기반 사업본부 직원 필수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개발 및 설계 역할 담당 필수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실습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766819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 운영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상반기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하반기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85750" indent="-193675">
              <a:buFont typeface="맑은 고딕" panose="020B0503020000020004" pitchFamily="50" charset="-127"/>
              <a:buChar char="－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최소 인원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 참가 시 진행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 Days In-house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09:30 ~ 18:30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7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CBP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패키지 아키텍처 이해하기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코어베이스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vs 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사이트베이스 이해하기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CBP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의 어플리케이션 계층 아키텍처에 따른 사이트베이스의 클래스 설계하기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코어베이스 </a:t>
            </a:r>
            <a:r>
              <a:rPr lang="ko-KR" altLang="ko-KR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커스텀클래스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확장하기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- 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회계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계약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자산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ko-KR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액터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정산 </a:t>
            </a:r>
            <a:r>
              <a:rPr lang="ko-KR" altLang="ko-KR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커스텀클래스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확장하기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ko-KR" altLang="ko-KR" sz="1100" dirty="0"/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교육당일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강의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57631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김성환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조민함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2991751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CBP</a:t>
            </a:r>
            <a:r>
              <a:rPr lang="ko-KR" altLang="en-US" dirty="0"/>
              <a:t>개발자 심화 코스</a:t>
            </a:r>
            <a:r>
              <a:rPr lang="en-US" altLang="ko-KR" dirty="0"/>
              <a:t> (2/4)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err="1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재무성거래</a:t>
            </a: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설계하기 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완료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CBP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기반의 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재무성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거래 설계하기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책임 이상의 설계 가능 직원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금융솔루션 기반 사업본부 직원 필수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설계 역할 담당 필수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실습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766819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 운영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상반기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하반기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85750" indent="-193675">
              <a:buFont typeface="맑은 고딕" panose="020B0503020000020004" pitchFamily="50" charset="-127"/>
              <a:buChar char="－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최소 인원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 참가 시 진행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0.5 Days In-house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09:30 ~ 14:30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7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CBP </a:t>
            </a: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재무거래의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원리 이해하기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업무요건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기준 </a:t>
            </a: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재무거래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설계 요소 도출하기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잔액 규칙 설계하기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분개 규칙 설계하기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ko-KR" altLang="ko-KR" sz="1100" dirty="0"/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교육당일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강의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57631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한명숙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조민함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3393379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4774E79-9E54-48C1-A71E-C40CE5B48BA9}"/>
              </a:ext>
            </a:extLst>
          </p:cNvPr>
          <p:cNvSpPr/>
          <p:nvPr/>
        </p:nvSpPr>
        <p:spPr>
          <a:xfrm>
            <a:off x="1244588" y="1727283"/>
            <a:ext cx="665567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개요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F3BB66A-5227-4E79-A33D-08EEFBB5CEC4}"/>
              </a:ext>
            </a:extLst>
          </p:cNvPr>
          <p:cNvSpPr/>
          <p:nvPr/>
        </p:nvSpPr>
        <p:spPr>
          <a:xfrm>
            <a:off x="1270922" y="2459468"/>
            <a:ext cx="16995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교육과정 소개</a:t>
            </a:r>
            <a:endParaRPr lang="en-US" altLang="ko-KR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DC4CE926-2716-48C2-B261-651D9DD9449E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4666" y="2488148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1" name="Oval 4">
            <a:extLst>
              <a:ext uri="{FF2B5EF4-FFF2-40B4-BE49-F238E27FC236}">
                <a16:creationId xmlns:a16="http://schemas.microsoft.com/office/drawing/2014/main" id="{6B6ABF58-4B8B-418B-B60F-949D73673A9A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5545" y="2416550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F2B21BC3-B4DB-45CF-85A4-90FBDCBD7721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2255" y="2488148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II</a:t>
            </a:r>
          </a:p>
        </p:txBody>
      </p:sp>
      <p:sp>
        <p:nvSpPr>
          <p:cNvPr id="29" name="Rectangle 3">
            <a:extLst>
              <a:ext uri="{FF2B5EF4-FFF2-40B4-BE49-F238E27FC236}">
                <a16:creationId xmlns:a16="http://schemas.microsoft.com/office/drawing/2014/main" id="{378A6C59-E56A-4BF0-9778-80FCA5E58435}"/>
              </a:ext>
            </a:extLst>
          </p:cNvPr>
          <p:cNvSpPr>
            <a:spLocks noChangeArrowheads="1"/>
          </p:cNvSpPr>
          <p:nvPr/>
        </p:nvSpPr>
        <p:spPr bwMode="gray">
          <a:xfrm>
            <a:off x="416496" y="1737058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sz="1600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0" name="Oval 4">
            <a:extLst>
              <a:ext uri="{FF2B5EF4-FFF2-40B4-BE49-F238E27FC236}">
                <a16:creationId xmlns:a16="http://schemas.microsoft.com/office/drawing/2014/main" id="{76B5C301-A696-4B23-9C25-32D517B1C30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27375" y="1665460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15" name="Oval 4">
            <a:extLst>
              <a:ext uri="{FF2B5EF4-FFF2-40B4-BE49-F238E27FC236}">
                <a16:creationId xmlns:a16="http://schemas.microsoft.com/office/drawing/2014/main" id="{1FFB5DEF-781A-4748-91FB-4BA36FABEC11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7045" y="1665460"/>
            <a:ext cx="545047" cy="558461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1" name="Oval 5">
            <a:extLst>
              <a:ext uri="{FF2B5EF4-FFF2-40B4-BE49-F238E27FC236}">
                <a16:creationId xmlns:a16="http://schemas.microsoft.com/office/drawing/2014/main" id="{4DD545C3-24FB-42F9-AE72-0E90CED777AC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1211" y="1744217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Ⅰ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077A58C-EBAA-4BD3-8AA6-C499DA1027FF}"/>
              </a:ext>
            </a:extLst>
          </p:cNvPr>
          <p:cNvSpPr/>
          <p:nvPr/>
        </p:nvSpPr>
        <p:spPr>
          <a:xfrm>
            <a:off x="1270922" y="3176972"/>
            <a:ext cx="232467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 자료 및 동영상</a:t>
            </a:r>
            <a:endParaRPr lang="en-US" altLang="ko-KR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F5932B6B-618D-4789-BEE3-0DD5511522D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3622" y="3209585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6" name="Oval 4">
            <a:extLst>
              <a:ext uri="{FF2B5EF4-FFF2-40B4-BE49-F238E27FC236}">
                <a16:creationId xmlns:a16="http://schemas.microsoft.com/office/drawing/2014/main" id="{E05B67E7-2487-4032-92A4-F45767C35C4E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4501" y="3137988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7" name="Oval 5">
            <a:extLst>
              <a:ext uri="{FF2B5EF4-FFF2-40B4-BE49-F238E27FC236}">
                <a16:creationId xmlns:a16="http://schemas.microsoft.com/office/drawing/2014/main" id="{3681F7A3-9412-496F-9D76-1682EA7B1AFA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1211" y="3209585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Ⅲ</a:t>
            </a: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DC1CCF55-E017-42B6-B31C-88D456E401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414996" y="3965013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6" name="Oval 4">
            <a:extLst>
              <a:ext uri="{FF2B5EF4-FFF2-40B4-BE49-F238E27FC236}">
                <a16:creationId xmlns:a16="http://schemas.microsoft.com/office/drawing/2014/main" id="{9F63F957-1FA3-4C4D-8898-09F0ED3C2D7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25875" y="3893416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7" name="Oval 5">
            <a:extLst>
              <a:ext uri="{FF2B5EF4-FFF2-40B4-BE49-F238E27FC236}">
                <a16:creationId xmlns:a16="http://schemas.microsoft.com/office/drawing/2014/main" id="{85F11584-D1D3-4AD2-A59B-2EC8E0B2E6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802585" y="3965013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Ⅳ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A3834CC8-EDA8-4119-A53A-1DB83165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881" y="261466"/>
            <a:ext cx="9314392" cy="503238"/>
          </a:xfrm>
        </p:spPr>
        <p:txBody>
          <a:bodyPr/>
          <a:lstStyle/>
          <a:p>
            <a:pPr>
              <a:defRPr/>
            </a:pPr>
            <a:r>
              <a:rPr lang="en-US" altLang="ko-KR" sz="2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Agenda</a:t>
            </a:r>
            <a:endParaRPr lang="ko-KR" altLang="en-US" sz="2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4DC8D87-9AA1-4287-8086-51DF6D9D94B0}"/>
              </a:ext>
            </a:extLst>
          </p:cNvPr>
          <p:cNvSpPr/>
          <p:nvPr/>
        </p:nvSpPr>
        <p:spPr>
          <a:xfrm>
            <a:off x="1316596" y="3928990"/>
            <a:ext cx="12186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 일정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2" name="Rectangle 3">
            <a:extLst>
              <a:ext uri="{FF2B5EF4-FFF2-40B4-BE49-F238E27FC236}">
                <a16:creationId xmlns:a16="http://schemas.microsoft.com/office/drawing/2014/main" id="{DC1CCF55-E017-42B6-B31C-88D456E401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433450" y="4829109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0" name="Oval 4">
            <a:extLst>
              <a:ext uri="{FF2B5EF4-FFF2-40B4-BE49-F238E27FC236}">
                <a16:creationId xmlns:a16="http://schemas.microsoft.com/office/drawing/2014/main" id="{9F63F957-1FA3-4C4D-8898-09F0ED3C2D7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44329" y="4757512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1" name="Oval 5">
            <a:extLst>
              <a:ext uri="{FF2B5EF4-FFF2-40B4-BE49-F238E27FC236}">
                <a16:creationId xmlns:a16="http://schemas.microsoft.com/office/drawing/2014/main" id="{85F11584-D1D3-4AD2-A59B-2EC8E0B2E6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821039" y="4829109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Ⅴ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4DC8D87-9AA1-4287-8086-51DF6D9D94B0}"/>
              </a:ext>
            </a:extLst>
          </p:cNvPr>
          <p:cNvSpPr/>
          <p:nvPr/>
        </p:nvSpPr>
        <p:spPr>
          <a:xfrm>
            <a:off x="1335050" y="4793086"/>
            <a:ext cx="2105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교육신청 및 </a:t>
            </a: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6821567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CBP</a:t>
            </a:r>
            <a:r>
              <a:rPr lang="ko-KR" altLang="en-US" dirty="0"/>
              <a:t>개발자 심화 코스</a:t>
            </a:r>
            <a:r>
              <a:rPr lang="en-US" altLang="ko-KR" dirty="0"/>
              <a:t> (3/4)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사이트베이스 데이터모델링 하기 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완료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CBP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의 데이터모델을 기반으로 프로젝트의 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업무요건에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따라 추가 모델링 할 수 있는 역량 개발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책임 이상의 설계 가능 직원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금융솔루션 기반 사업본부 직원 필수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설계 역할 담당 필수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실습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766819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 운영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상반기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하반기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85750" indent="-193675">
              <a:buFont typeface="맑은 고딕" panose="020B0503020000020004" pitchFamily="50" charset="-127"/>
              <a:buChar char="－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최소 인원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 참가 시 진행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0.5 Days In-house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14:30 ~ 18:30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7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CBP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패키지 데이터 모델 이해하기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CBP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패키지 모델링 패턴 이해하기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코어베이스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vs 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사이트베이스 이해하기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사이트베이스 모델 확장하기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en-US" altLang="ko-KR" sz="1100" dirty="0"/>
          </a:p>
          <a:p>
            <a:pPr fontAlgn="ctr"/>
            <a:endParaRPr lang="ko-KR" altLang="ko-KR" sz="1100" dirty="0"/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교육당일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강의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57631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송홍운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김성환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246201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CBP</a:t>
            </a:r>
            <a:r>
              <a:rPr lang="ko-KR" altLang="en-US" dirty="0"/>
              <a:t>개발자 심화 코스</a:t>
            </a:r>
            <a:r>
              <a:rPr lang="en-US" altLang="ko-KR" dirty="0"/>
              <a:t> (4/4)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BX-PF</a:t>
            </a:r>
            <a:r>
              <a:rPr lang="ko-KR" altLang="en-US" sz="110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제품이용 상품 설계 및 활용 능력 향상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사원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~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수석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10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BX-PF </a:t>
            </a:r>
            <a:r>
              <a:rPr lang="ko-KR" altLang="en-US" sz="110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제품 기반 프로젝트 수행 직원 필수 </a:t>
            </a:r>
            <a:endParaRPr lang="en-US" altLang="ko-KR" sz="110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r>
              <a:rPr lang="en-US" altLang="ko-KR" sz="110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실습 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766819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 운영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상반기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하반기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85750" indent="-193675">
              <a:buFont typeface="맑은 고딕" panose="020B0503020000020004" pitchFamily="50" charset="-127"/>
              <a:buChar char="－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최소 인원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 참가 시 진행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 Days Inhouse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09:30 ~ 18:30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7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t"/>
          <a:lstStyle/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/>
              <a:t>BX-PF</a:t>
            </a:r>
            <a:r>
              <a:rPr lang="ko-KR" altLang="ko-KR" sz="1100" dirty="0"/>
              <a:t>의 기본</a:t>
            </a:r>
            <a:r>
              <a:rPr lang="ko-KR" altLang="en-US" sz="1100" dirty="0"/>
              <a:t>사상</a:t>
            </a:r>
            <a:r>
              <a:rPr lang="ko-KR" altLang="ko-KR" sz="1100" dirty="0"/>
              <a:t> </a:t>
            </a:r>
            <a:endParaRPr lang="en-US" altLang="ko-KR" sz="1100" dirty="0"/>
          </a:p>
          <a:p>
            <a:pPr fontAlgn="ctr"/>
            <a:endParaRPr lang="ko-KR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/>
              <a:t>BX-PF </a:t>
            </a:r>
            <a:r>
              <a:rPr lang="ko-KR" altLang="en-US" sz="1100" dirty="0"/>
              <a:t>주요 기능 개념 이해 및 실무 활용방법</a:t>
            </a:r>
            <a:endParaRPr lang="en-US" altLang="ko-KR" sz="1100" dirty="0"/>
          </a:p>
          <a:p>
            <a:pPr fontAlgn="ctr"/>
            <a:r>
              <a:rPr lang="en-US" altLang="ko-KR" sz="1100" dirty="0"/>
              <a:t>    - </a:t>
            </a:r>
            <a:r>
              <a:rPr lang="ko-KR" altLang="en-US" sz="1100" dirty="0"/>
              <a:t>개발과제 </a:t>
            </a:r>
            <a:endParaRPr lang="en-US" altLang="ko-KR" sz="1100" dirty="0"/>
          </a:p>
          <a:p>
            <a:pPr fontAlgn="ctr"/>
            <a:r>
              <a:rPr lang="en-US" altLang="ko-KR" sz="1100" dirty="0"/>
              <a:t>    - </a:t>
            </a:r>
            <a:r>
              <a:rPr lang="ko-KR" altLang="en-US" sz="1100" dirty="0"/>
              <a:t>상품</a:t>
            </a:r>
            <a:endParaRPr lang="en-US" altLang="ko-KR" sz="1100" dirty="0"/>
          </a:p>
          <a:p>
            <a:pPr fontAlgn="ctr"/>
            <a:r>
              <a:rPr lang="en-US" altLang="ko-KR" sz="1100" dirty="0"/>
              <a:t>    - </a:t>
            </a:r>
            <a:r>
              <a:rPr lang="ko-KR" altLang="en-US" sz="1100" dirty="0"/>
              <a:t>금리체계</a:t>
            </a:r>
            <a:endParaRPr lang="en-US" altLang="ko-KR" sz="1100" dirty="0"/>
          </a:p>
          <a:p>
            <a:pPr fontAlgn="ctr"/>
            <a:r>
              <a:rPr lang="en-US" altLang="ko-KR" sz="1100" dirty="0"/>
              <a:t>    - </a:t>
            </a:r>
            <a:r>
              <a:rPr lang="ko-KR" altLang="en-US" sz="1100" dirty="0"/>
              <a:t>우대금리</a:t>
            </a:r>
            <a:endParaRPr lang="en-US" altLang="ko-KR" sz="1100" dirty="0"/>
          </a:p>
          <a:p>
            <a:pPr fontAlgn="ctr"/>
            <a:r>
              <a:rPr lang="en-US" altLang="ko-KR" sz="1100" dirty="0"/>
              <a:t>    - </a:t>
            </a:r>
            <a:r>
              <a:rPr lang="ko-KR" altLang="en-US" sz="1100" dirty="0"/>
              <a:t>수수료할인</a:t>
            </a:r>
            <a:endParaRPr lang="en-US" altLang="ko-KR" sz="1100" dirty="0"/>
          </a:p>
          <a:p>
            <a:pPr fontAlgn="ctr"/>
            <a:r>
              <a:rPr lang="en-US" altLang="ko-KR" sz="1100" dirty="0"/>
              <a:t>    - </a:t>
            </a:r>
            <a:r>
              <a:rPr lang="ko-KR" altLang="en-US" sz="1100" dirty="0"/>
              <a:t>분류체계</a:t>
            </a:r>
            <a:endParaRPr lang="en-US" altLang="ko-KR" sz="1100" dirty="0"/>
          </a:p>
          <a:p>
            <a:pPr fontAlgn="ctr"/>
            <a:r>
              <a:rPr lang="en-US" altLang="ko-KR" sz="1100" dirty="0"/>
              <a:t>    - </a:t>
            </a:r>
            <a:r>
              <a:rPr lang="ko-KR" altLang="en-US" sz="1100" dirty="0"/>
              <a:t>상품그룹</a:t>
            </a:r>
            <a:endParaRPr lang="en-US" altLang="ko-KR" sz="1100" dirty="0"/>
          </a:p>
          <a:p>
            <a:pPr fontAlgn="ctr"/>
            <a:r>
              <a:rPr lang="en-US" altLang="ko-KR" sz="1100" dirty="0"/>
              <a:t>    - </a:t>
            </a:r>
            <a:r>
              <a:rPr lang="ko-KR" altLang="en-US" sz="1100" dirty="0"/>
              <a:t>수수료계산규칙</a:t>
            </a:r>
            <a:endParaRPr lang="en-US" altLang="ko-KR" sz="1100" dirty="0"/>
          </a:p>
          <a:p>
            <a:pPr fontAlgn="ctr"/>
            <a:r>
              <a:rPr lang="en-US" altLang="ko-KR" sz="1100" dirty="0"/>
              <a:t>    - </a:t>
            </a:r>
            <a:r>
              <a:rPr lang="ko-KR" altLang="en-US" sz="1100" dirty="0"/>
              <a:t>여신이자계산규칙</a:t>
            </a:r>
            <a:endParaRPr lang="en-US" altLang="ko-KR" sz="1100" dirty="0"/>
          </a:p>
          <a:p>
            <a:pPr fontAlgn="ctr"/>
            <a:r>
              <a:rPr lang="en-US" altLang="ko-KR" sz="1100" dirty="0"/>
              <a:t>    - </a:t>
            </a:r>
            <a:r>
              <a:rPr lang="ko-KR" altLang="en-US" sz="1100" dirty="0"/>
              <a:t>배포</a:t>
            </a: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/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/>
          </a:p>
          <a:p>
            <a:pPr fontAlgn="ctr"/>
            <a:endParaRPr lang="ko-KR" altLang="ko-KR" sz="1100" dirty="0"/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교육당일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</a:t>
            </a:r>
            <a:r>
              <a:rPr lang="ko-KR" altLang="en-US" sz="110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57631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이근엽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  <p:sp>
        <p:nvSpPr>
          <p:cNvPr id="27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상품 정의하기 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완료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13013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인사관리자 교육</a:t>
            </a:r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111168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800" dirty="0">
              <a:solidFill>
                <a:srgbClr val="0062B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5" y="1234793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1" y="1232756"/>
            <a:ext cx="4735979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1" y="1681821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인사관리자 역할을 수행하기 위한 방법과 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스킬을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숙지하여 조직에 적용함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5" y="1665673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10" y="2352980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이사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~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전무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인사관리자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80" y="2350906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5" y="2833126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인사관리자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필수 과정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수강이력 관리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HR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부서 수행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1" y="2845308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5" y="3619882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 운영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상반기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하반기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85750" indent="-193675">
              <a:buFont typeface="맑은 고딕" panose="020B0503020000020004" pitchFamily="50" charset="-127"/>
              <a:buChar char="－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최소 인원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 참가 시 진행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0.5 Days </a:t>
            </a:r>
            <a:r>
              <a:rPr lang="en-US" altLang="ko-KR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Inhouse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Training 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08211" y="3599536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5" y="1685150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관리자의 역할과 책임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인사관리제도 및 규정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CEO 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기대 및 경영방침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7" y="4740074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7" y="5417199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4" y="4752256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교육 당일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동영상 강의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95145" y="54306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김정재 전무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제도 및 규정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이상만 이사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8510040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PM</a:t>
            </a:r>
            <a:r>
              <a:rPr lang="ko-KR" altLang="en-US" dirty="0"/>
              <a:t> 교육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169025" y="1302285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1" y="1300248"/>
            <a:ext cx="4735979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1" y="1749313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실제 사례를 통해 프로젝트 관리 상 발생하는 이슈와 관리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   방법을 적용 하는 목적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5" y="1733165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10" y="2420472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책임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~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상무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80" y="2418398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5" y="2900618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PM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필수 과정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수강이력 관리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1" y="2912800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5" y="3687374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 운영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상반기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하반기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85750" indent="-193675">
              <a:buFont typeface="맑은 고딕" panose="020B0503020000020004" pitchFamily="50" charset="-127"/>
              <a:buChar char="－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최소 인원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 참가 시 진행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 Days </a:t>
            </a:r>
            <a:r>
              <a:rPr lang="en-US" altLang="ko-KR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Inhouse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09:30 ~ 18:30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1" y="3667028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5" y="1752642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t" anchorCtr="0"/>
          <a:lstStyle/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BOM 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프로세스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(Bid, 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수익성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외주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사업 목표 및 사업 수칙 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행동강령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관리자의 역할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수행 표준매뉴얼 구성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관리 방법론 및 실습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개발 방법론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관리 툴 소개 및 활용방법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7" y="480756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7" y="548469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4" y="481974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교육 당일 교육장에서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PDF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파일 교재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강의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95145" y="5498185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정옥남 전무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(BOM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프로세스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홍성창 이사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  <p:sp>
        <p:nvSpPr>
          <p:cNvPr id="20" name="내용 개체 틀 4">
            <a:extLst>
              <a:ext uri="{FF2B5EF4-FFF2-40B4-BE49-F238E27FC236}">
                <a16:creationId xmlns:a16="http://schemas.microsoft.com/office/drawing/2014/main" id="{156629A3-6A7D-492B-BE15-43D013869272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PM </a:t>
            </a: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완료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5902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리더십 역량 교육</a:t>
            </a:r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315417" y="813572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800" dirty="0">
              <a:solidFill>
                <a:srgbClr val="0062B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5" y="1234793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1" y="1232756"/>
            <a:ext cx="4735979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1" y="1681821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조직관리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성과관리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역량평가 등 관리자에게 필요한 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Skill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을 훈련하기 위한 교육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5" y="1665673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10" y="2352980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조직 관리자 및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PM 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또는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그 후보자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80" y="2350906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5" y="2833126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대상자는 경영진에서 지명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강의 및 실습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1" y="2845308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5" y="3619882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연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 운영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193675">
              <a:buFont typeface="맑은 고딕" panose="020B0503020000020004" pitchFamily="50" charset="-127"/>
              <a:buChar char="－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최소 인원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 참가 시 진행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2 Days 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외부 시설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10:00 ~ 18:00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1" y="3599536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5" y="1704716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리더십의 본질로서 신뢰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신뢰형성의 도구 커뮤니케이션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코칭으로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육성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7" y="4740074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7" y="5417199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4" y="4752256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외부 교육기관에서 제공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95145" y="54306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외부 강사 및 </a:t>
            </a:r>
            <a:r>
              <a:rPr lang="en-US" altLang="ko-KR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BwG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경영진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6811530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BX</a:t>
            </a:r>
            <a:r>
              <a:rPr lang="ko-KR" altLang="en-US" dirty="0"/>
              <a:t>살롱 </a:t>
            </a:r>
            <a:r>
              <a:rPr lang="en-US" altLang="ko-KR" dirty="0"/>
              <a:t>(</a:t>
            </a:r>
            <a:r>
              <a:rPr lang="ko-KR" altLang="en-US" dirty="0"/>
              <a:t>사내 기술세미나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315417" y="813572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800" dirty="0">
              <a:solidFill>
                <a:srgbClr val="0062B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5" y="1234793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1" y="1232756"/>
            <a:ext cx="4735979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1" y="1681821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최신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IT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트렌드와  사회변화를 이해할 수 있도록 대표적 교재를 선정해서 완독함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또는 외부 및 내부 강사가 특정 주제에 대해서 세미나를 개최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5" y="1665673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10" y="2352980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전 직원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80" y="2350906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5" y="2833126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패널 전문가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현장 참석 게스트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자발적 신청 직원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Zoom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참석하는 직원으로 구성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주제 발표 및 질문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답변 방식의 소통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참석 리스트 관리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1" y="2845308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5" y="3619882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회 개최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매주 목요일 예정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1.5 Hours </a:t>
            </a:r>
            <a:r>
              <a:rPr lang="en-US" altLang="ko-KR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Inhouse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Training(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사내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시간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평일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18:30~ 20:00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1" y="3599536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250606" y="1704716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DevOps (2020/8 ~ 2020/10)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Micro Services (2021/1 ~ 2021/3)</a:t>
            </a: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</a:t>
            </a: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7" y="4740074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7" y="5417199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4" y="4752256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각 전문 분야의 대표적 저서 완독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패널이 자기가 담당하는 분야의 요약 자료를 제공함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패널의 교육 자료는 </a:t>
            </a:r>
            <a:r>
              <a:rPr lang="en-US" altLang="ko-KR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BwG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포럼에 등재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95145" y="54306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한 책당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명에서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명으로 패널 구성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10262019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BXM</a:t>
            </a:r>
            <a:r>
              <a:rPr lang="ko-KR" altLang="en-US" dirty="0"/>
              <a:t> 입문 코스</a:t>
            </a:r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BXM </a:t>
            </a: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교육 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자율학습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BXM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제품을 이해하고 사용법을 숙지하여 프로젝트에 적용함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신입 및 첫 </a:t>
            </a:r>
            <a:r>
              <a:rPr lang="ko-KR" altLang="en-US" sz="110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입문자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공채 신입사원 필수 과정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온라인 실습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수강 이력관리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766819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상시 운영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자율학습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일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7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BXM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개발 환경 구축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BXM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온라인 개발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BXM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배치 개발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동영상으로 따라 할 수 있게 가이드 및 실습으로 구성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실습 테스트용 적용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2020</a:t>
            </a:r>
            <a:r>
              <a:rPr lang="ko-KR" altLang="en-US" sz="11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년 </a:t>
            </a:r>
            <a:r>
              <a:rPr lang="en-US" altLang="ko-KR" sz="11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11</a:t>
            </a:r>
            <a:r>
              <a:rPr lang="ko-KR" altLang="en-US" sz="11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월 </a:t>
            </a:r>
            <a:r>
              <a:rPr lang="en-US" altLang="ko-KR" sz="11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</a:t>
            </a:r>
            <a:r>
              <a:rPr lang="ko-KR" altLang="en-US" sz="11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 오픈 예정</a:t>
            </a:r>
            <a:endParaRPr lang="en-US" altLang="ko-KR" sz="11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fontAlgn="ctr"/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자율학습 교재 및 동영상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57631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고승환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함기현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2458439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CBP </a:t>
            </a:r>
            <a:r>
              <a:rPr lang="ko-KR" altLang="en-US" dirty="0"/>
              <a:t>인증 코스</a:t>
            </a:r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35434" y="931665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CBP </a:t>
            </a: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교육 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자율학습</a:t>
            </a:r>
            <a:r>
              <a:rPr lang="en-US" altLang="ko-KR" sz="18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169024" y="1381730"/>
            <a:ext cx="4310906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 내용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 안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19880" y="1379693"/>
            <a:ext cx="4770603" cy="36004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과정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개요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92310" y="1828758"/>
            <a:ext cx="3966022" cy="6227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CBP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개발자 자격인증 기본과정 취득을 위한 필기평가 및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실기평가 응시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3304" y="1812610"/>
            <a:ext cx="700421" cy="622745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309" y="2499917"/>
            <a:ext cx="3968705" cy="440362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CBP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자격시험 신청 직원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9279" y="2497843"/>
            <a:ext cx="700421" cy="442436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87154" y="2980063"/>
            <a:ext cx="3968705" cy="7204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CBP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개발자 자격인증 기본과정 수료 프로세스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수강이력 관리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(CBP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자격시험 합격 여부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공유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08210" y="2992245"/>
            <a:ext cx="700421" cy="72040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운영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87154" y="3766819"/>
            <a:ext cx="3968705" cy="1066018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상시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자율학습 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일</a:t>
            </a:r>
            <a:r>
              <a:rPr lang="en-US" altLang="ko-KR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08210" y="3746473"/>
            <a:ext cx="700421" cy="1106710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개설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69024" y="1832087"/>
            <a:ext cx="4310906" cy="437534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CBP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제품소개 및 아키텍처 설명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CBP 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베이스컴포넌트 이해하기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공통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ko-KR" sz="11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액터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계약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정산 컴포넌트 이해하기</a:t>
            </a: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en-US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 fontAlgn="ctr">
              <a:buFont typeface="Wingdings" panose="05000000000000000000" pitchFamily="2" charset="2"/>
              <a:buChar char="§"/>
            </a:pPr>
            <a:endParaRPr lang="ko-KR" altLang="ko-KR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15416" y="4887011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교육자료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15416" y="5564136"/>
            <a:ext cx="700421" cy="643297"/>
          </a:xfrm>
          <a:prstGeom prst="rect">
            <a:avLst/>
          </a:prstGeom>
          <a:solidFill>
            <a:srgbClr val="0062BC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BFBFB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교육강사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BFBFB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89303" y="4899193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자율학습 교재 및 동영상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5428" y="5576318"/>
            <a:ext cx="3968705" cy="63111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8000" tIns="72000" rIns="72000" bIns="72000" rtlCol="0" anchor="ctr"/>
          <a:lstStyle/>
          <a:p>
            <a:pPr marL="84138" indent="-84138">
              <a:buFont typeface="Wingdings" panose="05000000000000000000" pitchFamily="2" charset="2"/>
              <a:buChar char="§"/>
            </a:pP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49676" y="6229709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 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내용</a:t>
            </a:r>
            <a:r>
              <a:rPr lang="en-US" altLang="ko-KR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1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시간은 진행 상황에 따라 변경될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37269139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4774E79-9E54-48C1-A71E-C40CE5B48BA9}"/>
              </a:ext>
            </a:extLst>
          </p:cNvPr>
          <p:cNvSpPr/>
          <p:nvPr/>
        </p:nvSpPr>
        <p:spPr>
          <a:xfrm>
            <a:off x="1244588" y="1727283"/>
            <a:ext cx="6655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개요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F3BB66A-5227-4E79-A33D-08EEFBB5CEC4}"/>
              </a:ext>
            </a:extLst>
          </p:cNvPr>
          <p:cNvSpPr/>
          <p:nvPr/>
        </p:nvSpPr>
        <p:spPr>
          <a:xfrm>
            <a:off x="1270922" y="2459468"/>
            <a:ext cx="16995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교육과정 소개</a:t>
            </a:r>
            <a:endParaRPr lang="en-US" altLang="ko-KR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DC4CE926-2716-48C2-B261-651D9DD9449E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4666" y="2488148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1" name="Oval 4">
            <a:extLst>
              <a:ext uri="{FF2B5EF4-FFF2-40B4-BE49-F238E27FC236}">
                <a16:creationId xmlns:a16="http://schemas.microsoft.com/office/drawing/2014/main" id="{6B6ABF58-4B8B-418B-B60F-949D73673A9A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5545" y="2416550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F2B21BC3-B4DB-45CF-85A4-90FBDCBD7721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2255" y="2488148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II</a:t>
            </a:r>
          </a:p>
        </p:txBody>
      </p:sp>
      <p:sp>
        <p:nvSpPr>
          <p:cNvPr id="29" name="Rectangle 3">
            <a:extLst>
              <a:ext uri="{FF2B5EF4-FFF2-40B4-BE49-F238E27FC236}">
                <a16:creationId xmlns:a16="http://schemas.microsoft.com/office/drawing/2014/main" id="{378A6C59-E56A-4BF0-9778-80FCA5E58435}"/>
              </a:ext>
            </a:extLst>
          </p:cNvPr>
          <p:cNvSpPr>
            <a:spLocks noChangeArrowheads="1"/>
          </p:cNvSpPr>
          <p:nvPr/>
        </p:nvSpPr>
        <p:spPr bwMode="gray">
          <a:xfrm>
            <a:off x="416496" y="1737058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sz="1600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0" name="Oval 4">
            <a:extLst>
              <a:ext uri="{FF2B5EF4-FFF2-40B4-BE49-F238E27FC236}">
                <a16:creationId xmlns:a16="http://schemas.microsoft.com/office/drawing/2014/main" id="{76B5C301-A696-4B23-9C25-32D517B1C30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27375" y="1665460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15" name="Oval 4">
            <a:extLst>
              <a:ext uri="{FF2B5EF4-FFF2-40B4-BE49-F238E27FC236}">
                <a16:creationId xmlns:a16="http://schemas.microsoft.com/office/drawing/2014/main" id="{1FFB5DEF-781A-4748-91FB-4BA36FABEC11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7045" y="1665460"/>
            <a:ext cx="545047" cy="558461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1" name="Oval 5">
            <a:extLst>
              <a:ext uri="{FF2B5EF4-FFF2-40B4-BE49-F238E27FC236}">
                <a16:creationId xmlns:a16="http://schemas.microsoft.com/office/drawing/2014/main" id="{4DD545C3-24FB-42F9-AE72-0E90CED777AC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1211" y="1744217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Ⅰ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077A58C-EBAA-4BD3-8AA6-C499DA1027FF}"/>
              </a:ext>
            </a:extLst>
          </p:cNvPr>
          <p:cNvSpPr/>
          <p:nvPr/>
        </p:nvSpPr>
        <p:spPr>
          <a:xfrm>
            <a:off x="1270922" y="3176972"/>
            <a:ext cx="2324675" cy="400110"/>
          </a:xfrm>
          <a:prstGeom prst="rect">
            <a:avLst/>
          </a:prstGeom>
          <a:solidFill>
            <a:schemeClr val="accent5"/>
          </a:solidFill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 자료 및 동영상</a:t>
            </a:r>
            <a:endParaRPr lang="en-US" altLang="ko-KR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F5932B6B-618D-4789-BEE3-0DD5511522D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3622" y="3209585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6" name="Oval 4">
            <a:extLst>
              <a:ext uri="{FF2B5EF4-FFF2-40B4-BE49-F238E27FC236}">
                <a16:creationId xmlns:a16="http://schemas.microsoft.com/office/drawing/2014/main" id="{E05B67E7-2487-4032-92A4-F45767C35C4E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4501" y="3137988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7" name="Oval 5">
            <a:extLst>
              <a:ext uri="{FF2B5EF4-FFF2-40B4-BE49-F238E27FC236}">
                <a16:creationId xmlns:a16="http://schemas.microsoft.com/office/drawing/2014/main" id="{3681F7A3-9412-496F-9D76-1682EA7B1AFA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1211" y="3209585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Ⅲ</a:t>
            </a: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DC1CCF55-E017-42B6-B31C-88D456E401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414996" y="3965013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6" name="Oval 4">
            <a:extLst>
              <a:ext uri="{FF2B5EF4-FFF2-40B4-BE49-F238E27FC236}">
                <a16:creationId xmlns:a16="http://schemas.microsoft.com/office/drawing/2014/main" id="{9F63F957-1FA3-4C4D-8898-09F0ED3C2D7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25875" y="3893416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7" name="Oval 5">
            <a:extLst>
              <a:ext uri="{FF2B5EF4-FFF2-40B4-BE49-F238E27FC236}">
                <a16:creationId xmlns:a16="http://schemas.microsoft.com/office/drawing/2014/main" id="{85F11584-D1D3-4AD2-A59B-2EC8E0B2E6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802585" y="3965013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Ⅳ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A3834CC8-EDA8-4119-A53A-1DB83165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881" y="261466"/>
            <a:ext cx="9314392" cy="503238"/>
          </a:xfrm>
        </p:spPr>
        <p:txBody>
          <a:bodyPr/>
          <a:lstStyle/>
          <a:p>
            <a:pPr>
              <a:defRPr/>
            </a:pPr>
            <a:r>
              <a:rPr lang="en-US" altLang="ko-KR" sz="2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Agenda</a:t>
            </a:r>
            <a:endParaRPr lang="ko-KR" altLang="en-US" sz="2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4DC8D87-9AA1-4287-8086-51DF6D9D94B0}"/>
              </a:ext>
            </a:extLst>
          </p:cNvPr>
          <p:cNvSpPr/>
          <p:nvPr/>
        </p:nvSpPr>
        <p:spPr>
          <a:xfrm>
            <a:off x="1316596" y="3928990"/>
            <a:ext cx="12186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 일정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2" name="Rectangle 3">
            <a:extLst>
              <a:ext uri="{FF2B5EF4-FFF2-40B4-BE49-F238E27FC236}">
                <a16:creationId xmlns:a16="http://schemas.microsoft.com/office/drawing/2014/main" id="{DC1CCF55-E017-42B6-B31C-88D456E401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433450" y="4829109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0" name="Oval 4">
            <a:extLst>
              <a:ext uri="{FF2B5EF4-FFF2-40B4-BE49-F238E27FC236}">
                <a16:creationId xmlns:a16="http://schemas.microsoft.com/office/drawing/2014/main" id="{9F63F957-1FA3-4C4D-8898-09F0ED3C2D7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44329" y="4757512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1" name="Oval 5">
            <a:extLst>
              <a:ext uri="{FF2B5EF4-FFF2-40B4-BE49-F238E27FC236}">
                <a16:creationId xmlns:a16="http://schemas.microsoft.com/office/drawing/2014/main" id="{85F11584-D1D3-4AD2-A59B-2EC8E0B2E6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821039" y="4829109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Ⅴ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4DC8D87-9AA1-4287-8086-51DF6D9D94B0}"/>
              </a:ext>
            </a:extLst>
          </p:cNvPr>
          <p:cNvSpPr/>
          <p:nvPr/>
        </p:nvSpPr>
        <p:spPr>
          <a:xfrm>
            <a:off x="1335050" y="4793086"/>
            <a:ext cx="2105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교육신청 및 </a:t>
            </a: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1330295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교육자료 및 동영상 </a:t>
            </a:r>
            <a:r>
              <a:rPr lang="en-US" altLang="ko-KR" dirty="0"/>
              <a:t>(1/2)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44865" y="1063200"/>
            <a:ext cx="9244639" cy="620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60046"/>
              </p:ext>
            </p:extLst>
          </p:nvPr>
        </p:nvGraphicFramePr>
        <p:xfrm>
          <a:off x="234318" y="1065619"/>
          <a:ext cx="9422795" cy="4196351"/>
        </p:xfrm>
        <a:graphic>
          <a:graphicData uri="http://schemas.openxmlformats.org/drawingml/2006/table">
            <a:tbl>
              <a:tblPr/>
              <a:tblGrid>
                <a:gridCol w="29140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52780">
                  <a:extLst>
                    <a:ext uri="{9D8B030D-6E8A-4147-A177-3AD203B41FA5}">
                      <a16:colId xmlns:a16="http://schemas.microsoft.com/office/drawing/2014/main" val="2503353358"/>
                    </a:ext>
                  </a:extLst>
                </a:gridCol>
                <a:gridCol w="1510010">
                  <a:extLst>
                    <a:ext uri="{9D8B030D-6E8A-4147-A177-3AD203B41FA5}">
                      <a16:colId xmlns:a16="http://schemas.microsoft.com/office/drawing/2014/main" val="196666125"/>
                    </a:ext>
                  </a:extLst>
                </a:gridCol>
                <a:gridCol w="16459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47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코스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강의명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발표 자료 </a:t>
                      </a:r>
                      <a:r>
                        <a:rPr lang="en-US" altLang="ko-KR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온라인 </a:t>
                      </a:r>
                      <a:r>
                        <a:rPr lang="en-US" altLang="ko-KR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오프라인</a:t>
                      </a:r>
                      <a:r>
                        <a:rPr lang="en-US" altLang="ko-KR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83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신입사원 오리엔테이션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뱅크웨어글로벌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소개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9735233"/>
                  </a:ext>
                </a:extLst>
              </a:tr>
              <a:tr h="584714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신입사원 오리엔테이션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(BXM)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BXM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소개 및 교육환경 구축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온라인 프로그램 개발 실습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배치 프로그램 개발 실습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684076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신입사원 오리엔테이션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(CBP)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제품소개 및 공통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계약 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정산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액터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제품 모델 강의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텔러화면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실습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실습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환경 구축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/ </a:t>
                      </a:r>
                      <a:r>
                        <a:rPr lang="ko-KR" altLang="en-US" sz="110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실급과제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베이스 컴포넌트 구현 실습 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확장 가이드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자격인증 시험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68152"/>
                  </a:ext>
                </a:extLst>
              </a:tr>
              <a:tr h="334045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BwG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기본 코스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요구사항 이론과 실제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051482"/>
                  </a:ext>
                </a:extLst>
              </a:tr>
              <a:tr h="274713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통합테스트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이론과 실제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8079205"/>
                  </a:ext>
                </a:extLst>
              </a:tr>
              <a:tr h="320080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데이터모델링 이론과 실제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404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 심화 코스 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사이트베이스 컴포넌트 설계하기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840804"/>
                  </a:ext>
                </a:extLst>
              </a:tr>
              <a:tr h="334045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상품정의하기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171823"/>
                  </a:ext>
                </a:extLst>
              </a:tr>
              <a:tr h="334045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재무성거래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설계하기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334045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사이트베이스 데이터모델링하기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4249647"/>
                  </a:ext>
                </a:extLst>
              </a:tr>
            </a:tbl>
          </a:graphicData>
        </a:graphic>
      </p:graphicFrame>
      <p:sp>
        <p:nvSpPr>
          <p:cNvPr id="32" name="직사각형 31"/>
          <p:cNvSpPr/>
          <p:nvPr/>
        </p:nvSpPr>
        <p:spPr>
          <a:xfrm>
            <a:off x="6788224" y="1952871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8311111" y="2564904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8324517" y="3068960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311111" y="3394403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8324517" y="3719846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8324517" y="4045289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8324517" y="4370732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8324517" y="4696175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8324517" y="5021620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798943" y="2564904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6798943" y="3078694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6798943" y="3401113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6810100" y="3723532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6819914" y="4045951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6819914" y="4368370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6819914" y="4690789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6819914" y="5013209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80F2CDD-7565-4B00-9DF2-B03920F36A4D}"/>
              </a:ext>
            </a:extLst>
          </p:cNvPr>
          <p:cNvSpPr/>
          <p:nvPr/>
        </p:nvSpPr>
        <p:spPr>
          <a:xfrm>
            <a:off x="6784193" y="1441317"/>
            <a:ext cx="972108" cy="169480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r>
              <a:rPr lang="en-US" altLang="ko-KR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9017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44864" y="980728"/>
            <a:ext cx="9244639" cy="327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실전에</a:t>
            </a:r>
            <a:r>
              <a:rPr lang="en-US" altLang="ko-KR" sz="14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4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 가능한 전문성을 배양하기 위하여</a:t>
            </a:r>
            <a:r>
              <a:rPr lang="en-US" altLang="ko-KR" sz="1400" dirty="0">
                <a:solidFill>
                  <a:srgbClr val="0070C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-US" altLang="ko-KR" sz="1400" dirty="0" err="1">
                <a:solidFill>
                  <a:srgbClr val="0070C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BwG</a:t>
            </a:r>
            <a:r>
              <a:rPr lang="en-US" altLang="ko-KR" sz="1400" dirty="0">
                <a:solidFill>
                  <a:srgbClr val="0070C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University</a:t>
            </a:r>
            <a:r>
              <a:rPr lang="ko-KR" altLang="en-US" sz="14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개설하고</a:t>
            </a:r>
            <a:r>
              <a:rPr lang="en-US" altLang="ko-KR" sz="14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교육을 </a:t>
            </a:r>
            <a:r>
              <a:rPr lang="ko-KR" altLang="en-US" sz="1400" dirty="0">
                <a:solidFill>
                  <a:srgbClr val="0070C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상시 진행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28564" y="1308446"/>
            <a:ext cx="806489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2000"/>
              </a:lnSpc>
              <a:buAutoNum type="arabicPeriod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목표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SW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개발 및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딜리버리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품질 향상을 위한 전문가 수준 교육 실시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금융 업무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IT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전문가를 양성하기 위한 교육 제공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영업 스킬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조직과 인사관리의 스킬 및 리더십 역량 육성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lnSpc>
                <a:spcPts val="2000"/>
              </a:lnSpc>
              <a:buAutoNum type="arabicPeriod"/>
            </a:pP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lnSpc>
                <a:spcPts val="2000"/>
              </a:lnSpc>
              <a:buAutoNum type="arabicPeriod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운영 방식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교장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pPr lvl="1">
              <a:lnSpc>
                <a:spcPts val="2000"/>
              </a:lnSpc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 -     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초대 </a:t>
            </a:r>
            <a:r>
              <a:rPr lang="en-US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KJ.Lee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800100" lvl="1" indent="-34290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행정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200150" lvl="2" indent="-285750">
              <a:lnSpc>
                <a:spcPts val="2000"/>
              </a:lnSpc>
              <a:buFontTx/>
              <a:buChar char="-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희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경 상무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강사 선임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200150" lvl="2" indent="-285750">
              <a:lnSpc>
                <a:spcPts val="2000"/>
              </a:lnSpc>
              <a:buFontTx/>
              <a:buChar char="-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교장이  최적의 강사를 직접 선정함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과목당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명의 강사를 선임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00100" lvl="1" indent="-34290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강의 운영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200150" lvl="2" indent="-285750">
              <a:lnSpc>
                <a:spcPts val="2000"/>
              </a:lnSpc>
              <a:buFontTx/>
              <a:buChar char="-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연간 강의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스케쥴을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사전 공지하고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(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연간 동일 교육과정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 진행 예정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1200150" lvl="2" indent="-285750">
              <a:lnSpc>
                <a:spcPts val="2000"/>
              </a:lnSpc>
              <a:buFontTx/>
              <a:buChar char="-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 참여자 수강신청은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자율형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및  관리자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지시형을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병행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200150" lvl="2" indent="-285750">
              <a:lnSpc>
                <a:spcPts val="2000"/>
              </a:lnSpc>
              <a:buFontTx/>
              <a:buChar char="-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 참여자의 수강 이력 관리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예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강사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점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학생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점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및 평가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승진에 반영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200150" lvl="2" indent="-285750">
              <a:lnSpc>
                <a:spcPts val="2000"/>
              </a:lnSpc>
              <a:buFontTx/>
              <a:buChar char="-"/>
            </a:pP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딜리버리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프로젝트 현장에서 쓸 수 있는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“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이론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+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실습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”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위주의 수업을 진행함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200150" lvl="2" indent="-285750">
              <a:lnSpc>
                <a:spcPts val="2000"/>
              </a:lnSpc>
              <a:buFontTx/>
              <a:buChar char="-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 과정은 온라인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오프라인으로 구성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4303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교육자료 및 동영상 </a:t>
            </a:r>
            <a:r>
              <a:rPr lang="en-US" altLang="ko-KR" dirty="0"/>
              <a:t>(2/2)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44865" y="1063200"/>
            <a:ext cx="9244639" cy="620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8825906"/>
              </p:ext>
            </p:extLst>
          </p:nvPr>
        </p:nvGraphicFramePr>
        <p:xfrm>
          <a:off x="164468" y="1232756"/>
          <a:ext cx="9217024" cy="2542855"/>
        </p:xfrm>
        <a:graphic>
          <a:graphicData uri="http://schemas.openxmlformats.org/drawingml/2006/table">
            <a:tbl>
              <a:tblPr/>
              <a:tblGrid>
                <a:gridCol w="2394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69995">
                  <a:extLst>
                    <a:ext uri="{9D8B030D-6E8A-4147-A177-3AD203B41FA5}">
                      <a16:colId xmlns:a16="http://schemas.microsoft.com/office/drawing/2014/main" val="2503353358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196666125"/>
                    </a:ext>
                  </a:extLst>
                </a:gridCol>
                <a:gridCol w="1980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375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코스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강의명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발표자료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83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인사관리자 코스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관리자의 역할과 책임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인사관리제도 및 규정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CEO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기대 및 경영방침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68407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PM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코스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BOM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프로세스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(Bid,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수익성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외주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와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 관리 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4434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BXM 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입문코스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BXM</a:t>
                      </a:r>
                      <a:r>
                        <a:rPr kumimoji="0" lang="en-US" altLang="ko-KR" sz="1100" b="0" kern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1100" b="0" kern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기본 교육</a:t>
                      </a:r>
                      <a:endParaRPr kumimoji="0" lang="en-US" altLang="ko-KR" sz="1100" b="0" kern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432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인증 코스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CBP </a:t>
                      </a:r>
                      <a:r>
                        <a:rPr kumimoji="0" lang="ko-KR" altLang="en-US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기본 교육</a:t>
                      </a:r>
                      <a:endParaRPr kumimoji="0" lang="en-US" altLang="ko-KR" sz="1100" b="0" kern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7905328" y="1684106"/>
            <a:ext cx="972108" cy="310046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961112" y="1684106"/>
            <a:ext cx="972108" cy="310046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961112" y="2396350"/>
            <a:ext cx="972108" cy="310046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905328" y="2384884"/>
            <a:ext cx="972108" cy="310046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961112" y="2996952"/>
            <a:ext cx="972108" cy="252028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961112" y="3418536"/>
            <a:ext cx="972108" cy="252028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다운로드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7905328" y="2996952"/>
            <a:ext cx="972108" cy="252028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7905328" y="3429000"/>
            <a:ext cx="972108" cy="252028"/>
          </a:xfrm>
          <a:prstGeom prst="rect">
            <a:avLst/>
          </a:prstGeom>
          <a:solidFill>
            <a:srgbClr val="A3D3FF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동영상 보기</a:t>
            </a:r>
            <a:endParaRPr lang="en-US" altLang="ko-KR" sz="1100" b="1" dirty="0">
              <a:ln>
                <a:solidFill>
                  <a:schemeClr val="tx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59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4774E79-9E54-48C1-A71E-C40CE5B48BA9}"/>
              </a:ext>
            </a:extLst>
          </p:cNvPr>
          <p:cNvSpPr/>
          <p:nvPr/>
        </p:nvSpPr>
        <p:spPr>
          <a:xfrm>
            <a:off x="1244588" y="1727283"/>
            <a:ext cx="6655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개요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F3BB66A-5227-4E79-A33D-08EEFBB5CEC4}"/>
              </a:ext>
            </a:extLst>
          </p:cNvPr>
          <p:cNvSpPr/>
          <p:nvPr/>
        </p:nvSpPr>
        <p:spPr>
          <a:xfrm>
            <a:off x="1270922" y="2459468"/>
            <a:ext cx="1699504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교육과정 소개</a:t>
            </a:r>
            <a:endParaRPr lang="en-US" altLang="ko-KR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DC4CE926-2716-48C2-B261-651D9DD9449E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4666" y="2488148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1" name="Oval 4">
            <a:extLst>
              <a:ext uri="{FF2B5EF4-FFF2-40B4-BE49-F238E27FC236}">
                <a16:creationId xmlns:a16="http://schemas.microsoft.com/office/drawing/2014/main" id="{6B6ABF58-4B8B-418B-B60F-949D73673A9A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5545" y="2416550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F2B21BC3-B4DB-45CF-85A4-90FBDCBD7721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2255" y="2488148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II</a:t>
            </a:r>
          </a:p>
        </p:txBody>
      </p:sp>
      <p:sp>
        <p:nvSpPr>
          <p:cNvPr id="29" name="Rectangle 3">
            <a:extLst>
              <a:ext uri="{FF2B5EF4-FFF2-40B4-BE49-F238E27FC236}">
                <a16:creationId xmlns:a16="http://schemas.microsoft.com/office/drawing/2014/main" id="{378A6C59-E56A-4BF0-9778-80FCA5E58435}"/>
              </a:ext>
            </a:extLst>
          </p:cNvPr>
          <p:cNvSpPr>
            <a:spLocks noChangeArrowheads="1"/>
          </p:cNvSpPr>
          <p:nvPr/>
        </p:nvSpPr>
        <p:spPr bwMode="gray">
          <a:xfrm>
            <a:off x="416496" y="1737058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sz="1600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0" name="Oval 4">
            <a:extLst>
              <a:ext uri="{FF2B5EF4-FFF2-40B4-BE49-F238E27FC236}">
                <a16:creationId xmlns:a16="http://schemas.microsoft.com/office/drawing/2014/main" id="{76B5C301-A696-4B23-9C25-32D517B1C30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27375" y="1665460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15" name="Oval 4">
            <a:extLst>
              <a:ext uri="{FF2B5EF4-FFF2-40B4-BE49-F238E27FC236}">
                <a16:creationId xmlns:a16="http://schemas.microsoft.com/office/drawing/2014/main" id="{1FFB5DEF-781A-4748-91FB-4BA36FABEC11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7045" y="1665460"/>
            <a:ext cx="545047" cy="558461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1" name="Oval 5">
            <a:extLst>
              <a:ext uri="{FF2B5EF4-FFF2-40B4-BE49-F238E27FC236}">
                <a16:creationId xmlns:a16="http://schemas.microsoft.com/office/drawing/2014/main" id="{4DD545C3-24FB-42F9-AE72-0E90CED777AC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1211" y="1744217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Ⅰ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077A58C-EBAA-4BD3-8AA6-C499DA1027FF}"/>
              </a:ext>
            </a:extLst>
          </p:cNvPr>
          <p:cNvSpPr/>
          <p:nvPr/>
        </p:nvSpPr>
        <p:spPr>
          <a:xfrm>
            <a:off x="1270922" y="3176972"/>
            <a:ext cx="232467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 자료 및 동영상</a:t>
            </a:r>
            <a:endParaRPr lang="en-US" altLang="ko-KR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F5932B6B-618D-4789-BEE3-0DD5511522D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3622" y="3209585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6" name="Oval 4">
            <a:extLst>
              <a:ext uri="{FF2B5EF4-FFF2-40B4-BE49-F238E27FC236}">
                <a16:creationId xmlns:a16="http://schemas.microsoft.com/office/drawing/2014/main" id="{E05B67E7-2487-4032-92A4-F45767C35C4E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4501" y="3137988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7" name="Oval 5">
            <a:extLst>
              <a:ext uri="{FF2B5EF4-FFF2-40B4-BE49-F238E27FC236}">
                <a16:creationId xmlns:a16="http://schemas.microsoft.com/office/drawing/2014/main" id="{3681F7A3-9412-496F-9D76-1682EA7B1AFA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1211" y="3209585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Ⅲ</a:t>
            </a: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DC1CCF55-E017-42B6-B31C-88D456E401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414996" y="3965013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6" name="Oval 4">
            <a:extLst>
              <a:ext uri="{FF2B5EF4-FFF2-40B4-BE49-F238E27FC236}">
                <a16:creationId xmlns:a16="http://schemas.microsoft.com/office/drawing/2014/main" id="{9F63F957-1FA3-4C4D-8898-09F0ED3C2D7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25875" y="3893416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7" name="Oval 5">
            <a:extLst>
              <a:ext uri="{FF2B5EF4-FFF2-40B4-BE49-F238E27FC236}">
                <a16:creationId xmlns:a16="http://schemas.microsoft.com/office/drawing/2014/main" id="{85F11584-D1D3-4AD2-A59B-2EC8E0B2E6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802585" y="3965013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Ⅳ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A3834CC8-EDA8-4119-A53A-1DB83165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881" y="261466"/>
            <a:ext cx="9314392" cy="503238"/>
          </a:xfrm>
        </p:spPr>
        <p:txBody>
          <a:bodyPr/>
          <a:lstStyle/>
          <a:p>
            <a:pPr>
              <a:defRPr/>
            </a:pPr>
            <a:r>
              <a:rPr lang="en-US" altLang="ko-KR" sz="2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Agenda</a:t>
            </a:r>
            <a:endParaRPr lang="ko-KR" altLang="en-US" sz="2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4DC8D87-9AA1-4287-8086-51DF6D9D94B0}"/>
              </a:ext>
            </a:extLst>
          </p:cNvPr>
          <p:cNvSpPr/>
          <p:nvPr/>
        </p:nvSpPr>
        <p:spPr>
          <a:xfrm>
            <a:off x="1316596" y="3928990"/>
            <a:ext cx="1218603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 일정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2" name="Rectangle 3">
            <a:extLst>
              <a:ext uri="{FF2B5EF4-FFF2-40B4-BE49-F238E27FC236}">
                <a16:creationId xmlns:a16="http://schemas.microsoft.com/office/drawing/2014/main" id="{DC1CCF55-E017-42B6-B31C-88D456E401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433450" y="4829109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0" name="Oval 4">
            <a:extLst>
              <a:ext uri="{FF2B5EF4-FFF2-40B4-BE49-F238E27FC236}">
                <a16:creationId xmlns:a16="http://schemas.microsoft.com/office/drawing/2014/main" id="{9F63F957-1FA3-4C4D-8898-09F0ED3C2D7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44329" y="4757512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1" name="Oval 5">
            <a:extLst>
              <a:ext uri="{FF2B5EF4-FFF2-40B4-BE49-F238E27FC236}">
                <a16:creationId xmlns:a16="http://schemas.microsoft.com/office/drawing/2014/main" id="{85F11584-D1D3-4AD2-A59B-2EC8E0B2E6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821039" y="4829109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Ⅴ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4DC8D87-9AA1-4287-8086-51DF6D9D94B0}"/>
              </a:ext>
            </a:extLst>
          </p:cNvPr>
          <p:cNvSpPr/>
          <p:nvPr/>
        </p:nvSpPr>
        <p:spPr>
          <a:xfrm>
            <a:off x="1335050" y="4793086"/>
            <a:ext cx="21050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교육신청 및 </a:t>
            </a: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2971867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교육 일정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C1A24A9-9C55-4AEC-8AD7-25A64CC6A1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275371"/>
              </p:ext>
            </p:extLst>
          </p:nvPr>
        </p:nvGraphicFramePr>
        <p:xfrm>
          <a:off x="452500" y="981070"/>
          <a:ext cx="7956884" cy="5295938"/>
        </p:xfrm>
        <a:graphic>
          <a:graphicData uri="http://schemas.openxmlformats.org/drawingml/2006/table">
            <a:tbl>
              <a:tblPr/>
              <a:tblGrid>
                <a:gridCol w="1009023">
                  <a:extLst>
                    <a:ext uri="{9D8B030D-6E8A-4147-A177-3AD203B41FA5}">
                      <a16:colId xmlns:a16="http://schemas.microsoft.com/office/drawing/2014/main" val="1909957693"/>
                    </a:ext>
                  </a:extLst>
                </a:gridCol>
                <a:gridCol w="2519369">
                  <a:extLst>
                    <a:ext uri="{9D8B030D-6E8A-4147-A177-3AD203B41FA5}">
                      <a16:colId xmlns:a16="http://schemas.microsoft.com/office/drawing/2014/main" val="3829179038"/>
                    </a:ext>
                  </a:extLst>
                </a:gridCol>
                <a:gridCol w="972108">
                  <a:extLst>
                    <a:ext uri="{9D8B030D-6E8A-4147-A177-3AD203B41FA5}">
                      <a16:colId xmlns:a16="http://schemas.microsoft.com/office/drawing/2014/main" val="1734532442"/>
                    </a:ext>
                  </a:extLst>
                </a:gridCol>
                <a:gridCol w="1692188">
                  <a:extLst>
                    <a:ext uri="{9D8B030D-6E8A-4147-A177-3AD203B41FA5}">
                      <a16:colId xmlns:a16="http://schemas.microsoft.com/office/drawing/2014/main" val="3603792588"/>
                    </a:ext>
                  </a:extLst>
                </a:gridCol>
                <a:gridCol w="1764196">
                  <a:extLst>
                    <a:ext uri="{9D8B030D-6E8A-4147-A177-3AD203B41FA5}">
                      <a16:colId xmlns:a16="http://schemas.microsoft.com/office/drawing/2014/main" val="1452280146"/>
                    </a:ext>
                  </a:extLst>
                </a:gridCol>
              </a:tblGrid>
              <a:tr h="1837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교육명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Credit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기간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강사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95568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3463553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02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PM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교육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2021.02.17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정옥남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홍성창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8519224"/>
                  </a:ext>
                </a:extLst>
              </a:tr>
              <a:tr h="61244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03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인사관리자 교육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2021.03.12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김정재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이상만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2112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BXM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기본교육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신입교육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06699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CBP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기본교육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120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신입교육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(15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9692664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03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요구사항 이론과 실제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2021.03.25~03.26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정우영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7304981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사이트베이스 컴포넌트 설계하기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2021.03.26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김성환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심홍규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3069911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재무성거래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설계하기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2021.03.25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한명숙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조민함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5550178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사이트베이스 데이터모델링하기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2021.03.25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송홍운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김성환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9669667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오리엔테이션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2021.04.14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경영관리본부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020819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04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통합테스트 이론과 실제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2021.04.22~04.23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정우영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3806436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04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상품정의하기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2021.03.29~03.30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유진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이근엽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2159876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05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데이터모델링 이론과 실제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2021.05.27~05.28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이경조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나혜진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나한주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5908841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06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리더십 역량 교육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외부강사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8048682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07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오리엔테이션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2021.07.14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경영관리본부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992014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08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PM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교육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2021.08.20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정옥남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홍성창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1284523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09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인사관리자 교육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2021.09.08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김정재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이상만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4642139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09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요구사항 이론과 실제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2021.09.23~09.24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정우영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7968390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09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사이트베이스 컴포넌트 설계하기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2021.09.26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김성환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심홍규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4065166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09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재무성거래 설계하기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2021.09.25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한명숙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조민함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1559686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09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사이트베이스 데이터모델링하기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2021.09.25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송홍운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김성환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6737331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상품정의하기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2021.10.04~10.05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유진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이근엽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7536936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오리엔테이션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2021.10.13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경영관리본부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0497453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데이터모델링 이론과 실제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2021.10.28~10.29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이경조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나혜진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나한주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8211874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BXM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기본교육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신입교육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5860984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CBP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기본교육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120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신입교육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(15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8085851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통합테스트 이론과 실제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2021.11.25~11.26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정우영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4552363"/>
                  </a:ext>
                </a:extLst>
              </a:tr>
              <a:tr h="1837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리더십 역량 교육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외부강사</a:t>
                      </a:r>
                    </a:p>
                  </a:txBody>
                  <a:tcPr marL="5320" marR="5320" marT="53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290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0154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4"/>
          <p:cNvSpPr>
            <a:spLocks noGrp="1" noChangeArrowheads="1"/>
          </p:cNvSpPr>
          <p:nvPr>
            <p:ph type="title" idx="4294967295"/>
          </p:nvPr>
        </p:nvSpPr>
        <p:spPr>
          <a:xfrm>
            <a:off x="97383" y="296652"/>
            <a:ext cx="7567944" cy="408881"/>
          </a:xfrm>
        </p:spPr>
        <p:txBody>
          <a:bodyPr/>
          <a:lstStyle/>
          <a:p>
            <a:pPr eaLnBrk="1" hangingPunct="1"/>
            <a:r>
              <a:rPr lang="en-US" altLang="ko-KR" sz="2925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BwG</a:t>
            </a:r>
            <a:r>
              <a:rPr lang="en-US" altLang="ko-KR" sz="2925" dirty="0">
                <a:latin typeface="나눔고딕" panose="020D0604000000000000" pitchFamily="50" charset="-127"/>
                <a:ea typeface="나눔고딕" panose="020D0604000000000000" pitchFamily="50" charset="-127"/>
              </a:rPr>
              <a:t> University </a:t>
            </a:r>
            <a:r>
              <a:rPr lang="ko-KR" altLang="en-US" sz="2925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교육일정</a:t>
            </a:r>
            <a:endParaRPr lang="en-US" altLang="ko-KR" sz="2275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4661641" y="6428583"/>
            <a:ext cx="583892" cy="20477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603647" indent="-232172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928688" indent="-1857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300163" indent="-1857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1671638" indent="-185738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043113" indent="-1857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414588" indent="-1857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2786063" indent="-1857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157538" indent="-185738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fld id="{9D50ED92-204F-458F-B6ED-B1E63F494430}" type="slidenum">
              <a:rPr kumimoji="0" lang="en-US" altLang="ko-KR" sz="894">
                <a:solidFill>
                  <a:srgbClr val="333399">
                    <a:lumMod val="60000"/>
                    <a:lumOff val="40000"/>
                  </a:srgbClr>
                </a:solidFill>
                <a:latin typeface="Arial" charset="0"/>
                <a:ea typeface="굴림체" pitchFamily="49" charset="-127"/>
                <a:cs typeface="Arial" charset="0"/>
              </a:rPr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t>33</a:t>
            </a:fld>
            <a:endParaRPr kumimoji="0" lang="en-US" altLang="ko-KR" sz="894" dirty="0">
              <a:solidFill>
                <a:srgbClr val="333399">
                  <a:lumMod val="60000"/>
                  <a:lumOff val="40000"/>
                </a:srgbClr>
              </a:solidFill>
              <a:latin typeface="Arial" charset="0"/>
              <a:ea typeface="굴림체" pitchFamily="49" charset="-127"/>
              <a:cs typeface="Arial" charset="0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8086355"/>
              </p:ext>
            </p:extLst>
          </p:nvPr>
        </p:nvGraphicFramePr>
        <p:xfrm>
          <a:off x="197346" y="1003562"/>
          <a:ext cx="9511308" cy="5305758"/>
        </p:xfrm>
        <a:graphic>
          <a:graphicData uri="http://schemas.openxmlformats.org/drawingml/2006/table">
            <a:tbl>
              <a:tblPr/>
              <a:tblGrid>
                <a:gridCol w="532948">
                  <a:extLst>
                    <a:ext uri="{9D8B030D-6E8A-4147-A177-3AD203B41FA5}">
                      <a16:colId xmlns:a16="http://schemas.microsoft.com/office/drawing/2014/main" val="2863677652"/>
                    </a:ext>
                  </a:extLst>
                </a:gridCol>
                <a:gridCol w="897836">
                  <a:extLst>
                    <a:ext uri="{9D8B030D-6E8A-4147-A177-3AD203B41FA5}">
                      <a16:colId xmlns:a16="http://schemas.microsoft.com/office/drawing/2014/main" val="3191273031"/>
                    </a:ext>
                  </a:extLst>
                </a:gridCol>
                <a:gridCol w="897836">
                  <a:extLst>
                    <a:ext uri="{9D8B030D-6E8A-4147-A177-3AD203B41FA5}">
                      <a16:colId xmlns:a16="http://schemas.microsoft.com/office/drawing/2014/main" val="904143067"/>
                    </a:ext>
                  </a:extLst>
                </a:gridCol>
                <a:gridCol w="897836">
                  <a:extLst>
                    <a:ext uri="{9D8B030D-6E8A-4147-A177-3AD203B41FA5}">
                      <a16:colId xmlns:a16="http://schemas.microsoft.com/office/drawing/2014/main" val="4197718518"/>
                    </a:ext>
                  </a:extLst>
                </a:gridCol>
                <a:gridCol w="897836">
                  <a:extLst>
                    <a:ext uri="{9D8B030D-6E8A-4147-A177-3AD203B41FA5}">
                      <a16:colId xmlns:a16="http://schemas.microsoft.com/office/drawing/2014/main" val="1770530948"/>
                    </a:ext>
                  </a:extLst>
                </a:gridCol>
                <a:gridCol w="897836">
                  <a:extLst>
                    <a:ext uri="{9D8B030D-6E8A-4147-A177-3AD203B41FA5}">
                      <a16:colId xmlns:a16="http://schemas.microsoft.com/office/drawing/2014/main" val="2838655099"/>
                    </a:ext>
                  </a:extLst>
                </a:gridCol>
                <a:gridCol w="897836">
                  <a:extLst>
                    <a:ext uri="{9D8B030D-6E8A-4147-A177-3AD203B41FA5}">
                      <a16:colId xmlns:a16="http://schemas.microsoft.com/office/drawing/2014/main" val="3592104438"/>
                    </a:ext>
                  </a:extLst>
                </a:gridCol>
                <a:gridCol w="897836">
                  <a:extLst>
                    <a:ext uri="{9D8B030D-6E8A-4147-A177-3AD203B41FA5}">
                      <a16:colId xmlns:a16="http://schemas.microsoft.com/office/drawing/2014/main" val="2071930572"/>
                    </a:ext>
                  </a:extLst>
                </a:gridCol>
                <a:gridCol w="897836">
                  <a:extLst>
                    <a:ext uri="{9D8B030D-6E8A-4147-A177-3AD203B41FA5}">
                      <a16:colId xmlns:a16="http://schemas.microsoft.com/office/drawing/2014/main" val="2056279868"/>
                    </a:ext>
                  </a:extLst>
                </a:gridCol>
                <a:gridCol w="897836">
                  <a:extLst>
                    <a:ext uri="{9D8B030D-6E8A-4147-A177-3AD203B41FA5}">
                      <a16:colId xmlns:a16="http://schemas.microsoft.com/office/drawing/2014/main" val="954973820"/>
                    </a:ext>
                  </a:extLst>
                </a:gridCol>
                <a:gridCol w="897836">
                  <a:extLst>
                    <a:ext uri="{9D8B030D-6E8A-4147-A177-3AD203B41FA5}">
                      <a16:colId xmlns:a16="http://schemas.microsoft.com/office/drawing/2014/main" val="52212992"/>
                    </a:ext>
                  </a:extLst>
                </a:gridCol>
              </a:tblGrid>
              <a:tr h="20701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구분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 gridSpan="10"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2021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년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909" marR="8909" marT="890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909" marR="8909" marT="890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909" marR="8909" marT="890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909" marR="8909" marT="890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909" marR="8909" marT="890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909" marR="8909" marT="890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909" marR="8909" marT="890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909" marR="8909" marT="890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3201216"/>
                  </a:ext>
                </a:extLst>
              </a:tr>
              <a:tr h="20701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9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11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월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202696"/>
                  </a:ext>
                </a:extLst>
              </a:tr>
              <a:tr h="978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3065677"/>
                  </a:ext>
                </a:extLst>
              </a:tr>
              <a:tr h="978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6346381"/>
                  </a:ext>
                </a:extLst>
              </a:tr>
              <a:tr h="978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2975229"/>
                  </a:ext>
                </a:extLst>
              </a:tr>
              <a:tr h="978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30464"/>
                  </a:ext>
                </a:extLst>
              </a:tr>
              <a:tr h="978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</a:t>
                      </a:r>
                      <a:r>
                        <a:rPr lang="ko-KR" alt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85725" marR="0" lvl="0" indent="-857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85725" algn="l"/>
                        </a:tabLst>
                        <a:defRPr/>
                      </a:pP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</a:p>
                  </a:txBody>
                  <a:tcPr marL="7239" marR="7239" marT="723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8583259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744694" y="3416054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-MSA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(1.14~3.11)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44694" y="4368733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-MSA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(1.14~3.11)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44694" y="5368860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-MSA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(1.14~3.11)</a:t>
            </a: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624770" y="1471530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-MSA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(1.14~3.11)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14763" y="2420888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-MSA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(1.14~3.11)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24770" y="3416054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-MSA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(1.14~3.11)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610595" y="4368733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-MSA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(1.14~3.11)</a:t>
            </a: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604628" y="2420888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리더십역량교육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미정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476574" y="3416054"/>
            <a:ext cx="1217175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인사관리자교육</a:t>
            </a:r>
            <a:b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(3.12)</a:t>
            </a:r>
            <a:b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484820" y="3648653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PM</a:t>
            </a:r>
            <a:r>
              <a:rPr lang="ko-KR" altLang="en-US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</a:t>
            </a:r>
            <a:b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(3. 19)</a:t>
            </a:r>
            <a:b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504728" y="1741559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BXM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기본교육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신입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미정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04728" y="1953227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CBP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기본교육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신입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미정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466442" y="4344633"/>
            <a:ext cx="1037072" cy="9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요구사항이론과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(3.25~26)</a:t>
            </a:r>
          </a:p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재무성거래설계하기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(3.25)</a:t>
            </a:r>
          </a:p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사이트베이스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데이터모델링하기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(3.25)</a:t>
            </a:r>
          </a:p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사이트베이스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컴포넌트설계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(3.26)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55783" y="5368860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상품정의하기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(3.29~30)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405511" y="3416054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오리엔테이션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(4.14)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308806" y="5620888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통합테스트이론과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(5.24~25)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308805" y="3416054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(5.12~6.30)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308806" y="4368733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(5.12~6.30)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308806" y="5341166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(5.12~6.30)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169070" y="1471201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(5.12~6.30)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184724" y="2420888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(5.12~6.30)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182957" y="3416054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(5.12~6.30)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181190" y="4368733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(5.12~6.30)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179423" y="5340841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(5.12~6.30)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072187" y="3416054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오리엔테이션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(7.14)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992838" y="4368733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요구사항이론과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(9.23~24)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992838" y="6016932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상품정의하기</a:t>
            </a:r>
            <a:b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(9.29~30)</a:t>
            </a:r>
            <a:endParaRPr lang="ko-KR" altLang="en-US" sz="650" b="1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992838" y="1448780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(9.2~10.28)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896244" y="1457754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(9.2~10.28)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992838" y="2420888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(9.2~10.28)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992838" y="3416054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(9.2~10.28)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997141" y="4620761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(9.2~10.28)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895956" y="2420888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(9.2~10.28)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895667" y="3416054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(9.2~10.28)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895379" y="4360748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(9.2~10.28)</a:t>
            </a: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895090" y="5316089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(9.2~10.28)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896016" y="3677926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오리엔테이션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(10.13)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895090" y="3928700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PM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(10.20)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895956" y="5556865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 fontAlgn="ctr">
              <a:buFont typeface="Arial" panose="020B0604020202020204" pitchFamily="34" charset="0"/>
              <a:buChar char="•"/>
            </a:pP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데이터모델링 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이론과 실제</a:t>
            </a:r>
            <a:b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(10.28~29)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895090" y="4620761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BXM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기본교육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경력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미정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895090" y="4900808"/>
            <a:ext cx="98101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CBP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기본교육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경력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미정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650" b="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8802036" y="4368733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 fontAlgn="ctr">
              <a:buFont typeface="Arial" panose="020B0604020202020204" pitchFamily="34" charset="0"/>
              <a:buChar char="•"/>
            </a:pPr>
            <a:r>
              <a:rPr lang="ko-KR" altLang="en-US" sz="650" b="1" dirty="0" err="1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통합테스트</a:t>
            </a: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b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이론과 실제</a:t>
            </a:r>
            <a:br>
              <a:rPr lang="ko-KR" altLang="en-US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(11.25~26)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440B4EF-E127-46C0-B77E-FE66D7318248}"/>
              </a:ext>
            </a:extLst>
          </p:cNvPr>
          <p:cNvSpPr/>
          <p:nvPr/>
        </p:nvSpPr>
        <p:spPr>
          <a:xfrm>
            <a:off x="6992839" y="5313984"/>
            <a:ext cx="1595450" cy="79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  <a:defRPr/>
            </a:pPr>
            <a:r>
              <a:rPr lang="ko-KR" altLang="en-US" sz="65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재무성거래설계하기</a:t>
            </a:r>
            <a:b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(9.27)</a:t>
            </a:r>
          </a:p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  <a:defRPr/>
            </a:pPr>
            <a:r>
              <a:rPr lang="ko-KR" altLang="en-US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사이트베이스</a:t>
            </a:r>
            <a:b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650" b="1" dirty="0" err="1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데이터모델링하기</a:t>
            </a:r>
            <a:b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(9.27)</a:t>
            </a:r>
          </a:p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  <a:defRPr/>
            </a:pPr>
            <a:r>
              <a:rPr lang="ko-KR" altLang="en-US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사이트베이스</a:t>
            </a:r>
            <a:b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컴포넌트설계</a:t>
            </a:r>
            <a:r>
              <a:rPr lang="en-US" altLang="ko-KR" sz="65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sz="65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9.28</a:t>
            </a:r>
            <a:endParaRPr lang="ko-KR" altLang="en-US" sz="731" dirty="0">
              <a:solidFill>
                <a:srgbClr val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C0F0A3C-D9A7-4B03-9A03-F4A7E3FFE7E4}"/>
              </a:ext>
            </a:extLst>
          </p:cNvPr>
          <p:cNvSpPr txBox="1"/>
          <p:nvPr/>
        </p:nvSpPr>
        <p:spPr>
          <a:xfrm>
            <a:off x="2522502" y="1487133"/>
            <a:ext cx="981012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9652" indent="-69652">
              <a:buFont typeface="Arial" panose="020B0604020202020204" pitchFamily="34" charset="0"/>
              <a:buChar char="•"/>
              <a:tabLst>
                <a:tab pos="69652" algn="l"/>
              </a:tabLst>
            </a:pP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</a:t>
            </a:r>
            <a:r>
              <a:rPr lang="ko-KR" altLang="en-US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-MSA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(1.14~3.11)</a:t>
            </a:r>
            <a:br>
              <a:rPr lang="en-US" altLang="ko-KR" sz="650" b="1" dirty="0">
                <a:solidFill>
                  <a:srgbClr val="3333C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sz="650" b="1" dirty="0">
              <a:solidFill>
                <a:srgbClr val="3333CC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39358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교육일정</a:t>
            </a: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6038941"/>
              </p:ext>
            </p:extLst>
          </p:nvPr>
        </p:nvGraphicFramePr>
        <p:xfrm>
          <a:off x="164469" y="1481628"/>
          <a:ext cx="9469804" cy="4499892"/>
        </p:xfrm>
        <a:graphic>
          <a:graphicData uri="http://schemas.openxmlformats.org/drawingml/2006/table">
            <a:tbl>
              <a:tblPr/>
              <a:tblGrid>
                <a:gridCol w="17755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2963">
                  <a:extLst>
                    <a:ext uri="{9D8B030D-6E8A-4147-A177-3AD203B41FA5}">
                      <a16:colId xmlns:a16="http://schemas.microsoft.com/office/drawing/2014/main" val="2503353358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196666125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57037">
                  <a:extLst>
                    <a:ext uri="{9D8B030D-6E8A-4147-A177-3AD203B41FA5}">
                      <a16:colId xmlns:a16="http://schemas.microsoft.com/office/drawing/2014/main" val="1355331665"/>
                    </a:ext>
                  </a:extLst>
                </a:gridCol>
              </a:tblGrid>
              <a:tr h="45859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코스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과목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교육시간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교육강사</a:t>
                      </a:r>
                      <a:endParaRPr lang="en-US" altLang="ko-KR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비고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866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신입사원 오리엔테이션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뱅크웨어글로벌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소개</a:t>
                      </a:r>
                      <a:endParaRPr 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경력자는 오리엔테이션 세션을 매 분기 별로 모아서 실시 </a:t>
                      </a:r>
                      <a:endParaRPr lang="ko-KR" altLang="en-US" sz="1100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424578"/>
                  </a:ext>
                </a:extLst>
              </a:tr>
              <a:tr h="420920">
                <a:tc rowSpan="3"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신입사원 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BXM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BXM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소개 및 교육환경 구축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0.5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고승환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함기현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BwG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개발자를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위한 기본 교육</a:t>
                      </a: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상반기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하반기 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 sz="110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회씩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개강</a:t>
                      </a: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IT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교육을 이수한 신입직원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공채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입사 교육에 포함시킴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8152"/>
                  </a:ext>
                </a:extLst>
              </a:tr>
              <a:tr h="420920"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온라인 프로그램 개발 실습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6923275"/>
                  </a:ext>
                </a:extLst>
              </a:tr>
              <a:tr h="420920"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배치 프로그램 개발 실습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1.5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5882138"/>
                  </a:ext>
                </a:extLst>
              </a:tr>
              <a:tr h="49136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신입사원 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제품소개 및 공통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계약 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정산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액터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제품 모델 강의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     심홍규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BwG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개발자를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위한 기본 교육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상반기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,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하반기 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1</a:t>
                      </a:r>
                      <a:r>
                        <a:rPr kumimoji="0" lang="ko-KR" altLang="en-US" sz="11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회씩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개강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IT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교육을 이수한 신입직원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공채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입사 교육에 포함시킴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자격인증 시험 통과해야 함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527260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텔러화면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실습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실습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환경 구축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/ </a:t>
                      </a:r>
                      <a:r>
                        <a:rPr lang="ko-KR" altLang="en-US" sz="110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실급과제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5.0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조민함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491360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베이스 컴포넌트 구현 실습 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확장 가이드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심홍규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baseline="0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조민함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420920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Self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Study 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심홍규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051482"/>
                  </a:ext>
                </a:extLst>
              </a:tr>
              <a:tr h="420920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자격인증 시험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8079205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8F817BAB-849C-4066-8CCE-E1814FBEB756}"/>
              </a:ext>
            </a:extLst>
          </p:cNvPr>
          <p:cNvSpPr/>
          <p:nvPr/>
        </p:nvSpPr>
        <p:spPr>
          <a:xfrm>
            <a:off x="452500" y="6068325"/>
            <a:ext cx="799288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경력자는 오리엔테이션 세션을 매 분기 별로 모아서 실시 </a:t>
            </a:r>
            <a:endParaRPr lang="ko-KR" altLang="en-US" sz="1200" dirty="0"/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939686CF-CCF5-4149-A24C-AE207737100B}"/>
              </a:ext>
            </a:extLst>
          </p:cNvPr>
          <p:cNvSpPr txBox="1">
            <a:spLocks/>
          </p:cNvSpPr>
          <p:nvPr/>
        </p:nvSpPr>
        <p:spPr bwMode="auto">
          <a:xfrm>
            <a:off x="132282" y="958799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개발자 기본 교육 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17608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교육일정</a:t>
            </a:r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44865" y="1063200"/>
            <a:ext cx="9244639" cy="620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141A36D-267E-4AC9-B347-371135D0B3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2719666"/>
              </p:ext>
            </p:extLst>
          </p:nvPr>
        </p:nvGraphicFramePr>
        <p:xfrm>
          <a:off x="132282" y="1478016"/>
          <a:ext cx="8325379" cy="3431444"/>
        </p:xfrm>
        <a:graphic>
          <a:graphicData uri="http://schemas.openxmlformats.org/drawingml/2006/table">
            <a:tbl>
              <a:tblPr/>
              <a:tblGrid>
                <a:gridCol w="17755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4852">
                  <a:extLst>
                    <a:ext uri="{9D8B030D-6E8A-4147-A177-3AD203B41FA5}">
                      <a16:colId xmlns:a16="http://schemas.microsoft.com/office/drawing/2014/main" val="2503353358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96666125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2641">
                  <a:extLst>
                    <a:ext uri="{9D8B030D-6E8A-4147-A177-3AD203B41FA5}">
                      <a16:colId xmlns:a16="http://schemas.microsoft.com/office/drawing/2014/main" val="2968666735"/>
                    </a:ext>
                  </a:extLst>
                </a:gridCol>
                <a:gridCol w="130209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2412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코스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과목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교육시간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교육강사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21</a:t>
                      </a: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년 상반기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21</a:t>
                      </a: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년 하반기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1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BwG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기본 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요구사항 이론과 실제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정우영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/TBD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03.25 ~ 03.26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09.23 ~ 09.24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241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BwG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통합테스트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이론과 실제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정우영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/TBD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05.24~ 05.25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11.25 ~ 11.26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5430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BwG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기본 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데이터모델링 이론과 실제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이경조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나혜진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나한주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10.28 ~ 10.29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767013"/>
                  </a:ext>
                </a:extLst>
              </a:tr>
              <a:tr h="4241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 심화  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사이트베이스 컴포넌트 설계하기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김성환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심홍규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03.26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09.28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4241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 심화 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상품정의하기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유진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이근엽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03.29~03.30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9.29 ~ 09.30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4241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 심화 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재무성거래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설계하기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0.5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한명숙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조민함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03.25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09.27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051482"/>
                  </a:ext>
                </a:extLst>
              </a:tr>
              <a:tr h="42412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 심화 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사이트베이스 데이터모델링하기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0.5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송홍운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김성환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03.25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09.27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8079205"/>
                  </a:ext>
                </a:extLst>
              </a:tr>
            </a:tbl>
          </a:graphicData>
        </a:graphic>
      </p:graphicFrame>
      <p:sp>
        <p:nvSpPr>
          <p:cNvPr id="8" name="내용 개체 틀 4">
            <a:extLst>
              <a:ext uri="{FF2B5EF4-FFF2-40B4-BE49-F238E27FC236}">
                <a16:creationId xmlns:a16="http://schemas.microsoft.com/office/drawing/2014/main" id="{49BFBF44-388A-48D8-A629-2383B1DB8091}"/>
              </a:ext>
            </a:extLst>
          </p:cNvPr>
          <p:cNvSpPr txBox="1">
            <a:spLocks/>
          </p:cNvSpPr>
          <p:nvPr/>
        </p:nvSpPr>
        <p:spPr bwMode="auto">
          <a:xfrm>
            <a:off x="132282" y="958799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개발자 심화 교육 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62452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19881" y="117450"/>
            <a:ext cx="9314392" cy="503238"/>
          </a:xfrm>
        </p:spPr>
        <p:txBody>
          <a:bodyPr/>
          <a:lstStyle/>
          <a:p>
            <a:r>
              <a:rPr lang="ko-KR" altLang="en-US" dirty="0"/>
              <a:t>교육일정</a:t>
            </a:r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44865" y="1063200"/>
            <a:ext cx="9244639" cy="620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64468" y="5141296"/>
            <a:ext cx="92647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사내교육 과정은 온라인 </a:t>
            </a: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오프라인으로 제공 되며</a:t>
            </a: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 제공에 따라 교육시간이  조정 됨</a:t>
            </a: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  (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본 일정은 오프라인 제공 시 일정 임</a:t>
            </a: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교육시간 및 일정은 진행 상황에 따라 변경될 수 있습니다</a:t>
            </a:r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6ED70F0-D388-4A25-905F-40BFD49134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044533"/>
              </p:ext>
            </p:extLst>
          </p:nvPr>
        </p:nvGraphicFramePr>
        <p:xfrm>
          <a:off x="164679" y="1428599"/>
          <a:ext cx="8281672" cy="1888231"/>
        </p:xfrm>
        <a:graphic>
          <a:graphicData uri="http://schemas.openxmlformats.org/drawingml/2006/table">
            <a:tbl>
              <a:tblPr/>
              <a:tblGrid>
                <a:gridCol w="14761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72308">
                  <a:extLst>
                    <a:ext uri="{9D8B030D-6E8A-4147-A177-3AD203B41FA5}">
                      <a16:colId xmlns:a16="http://schemas.microsoft.com/office/drawing/2014/main" val="2503353358"/>
                    </a:ext>
                  </a:extLst>
                </a:gridCol>
                <a:gridCol w="756084">
                  <a:extLst>
                    <a:ext uri="{9D8B030D-6E8A-4147-A177-3AD203B41FA5}">
                      <a16:colId xmlns:a16="http://schemas.microsoft.com/office/drawing/2014/main" val="196666125"/>
                    </a:ext>
                  </a:extLst>
                </a:gridCol>
                <a:gridCol w="8280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0140">
                  <a:extLst>
                    <a:ext uri="{9D8B030D-6E8A-4147-A177-3AD203B41FA5}">
                      <a16:colId xmlns:a16="http://schemas.microsoft.com/office/drawing/2014/main" val="2968666735"/>
                    </a:ext>
                  </a:extLst>
                </a:gridCol>
                <a:gridCol w="118888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4637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코스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과목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교육시간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교육강사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21</a:t>
                      </a: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년 상반기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21</a:t>
                      </a: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년 하반기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90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인사관리자 코스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관리자의 역할과 책임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인사관리제도 및 규정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CEO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기대 및 경영방침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0.5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김정재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이상만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03.12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60537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PM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코스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BOM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프로세스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(Bid,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수익성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외주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와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 관리 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정옥남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홍성창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03.19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10.20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2657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리더십 역량 교육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신규 개설 중</a:t>
                      </a:r>
                      <a:endParaRPr kumimoji="0" lang="en-US" altLang="ko-KR" sz="1100" b="0" kern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외부 강사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02.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미정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예정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66097C38-05AB-4294-8DF2-65FCE3C302B8}"/>
              </a:ext>
            </a:extLst>
          </p:cNvPr>
          <p:cNvSpPr txBox="1">
            <a:spLocks/>
          </p:cNvSpPr>
          <p:nvPr/>
        </p:nvSpPr>
        <p:spPr bwMode="auto">
          <a:xfrm>
            <a:off x="132282" y="958799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리더십 교육 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95002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4774E79-9E54-48C1-A71E-C40CE5B48BA9}"/>
              </a:ext>
            </a:extLst>
          </p:cNvPr>
          <p:cNvSpPr/>
          <p:nvPr/>
        </p:nvSpPr>
        <p:spPr>
          <a:xfrm>
            <a:off x="1244588" y="1727283"/>
            <a:ext cx="6655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개요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F3BB66A-5227-4E79-A33D-08EEFBB5CEC4}"/>
              </a:ext>
            </a:extLst>
          </p:cNvPr>
          <p:cNvSpPr/>
          <p:nvPr/>
        </p:nvSpPr>
        <p:spPr>
          <a:xfrm>
            <a:off x="1270922" y="2459468"/>
            <a:ext cx="1699504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교육과정 소개</a:t>
            </a:r>
            <a:endParaRPr lang="en-US" altLang="ko-KR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DC4CE926-2716-48C2-B261-651D9DD9449E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4666" y="2488148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1" name="Oval 4">
            <a:extLst>
              <a:ext uri="{FF2B5EF4-FFF2-40B4-BE49-F238E27FC236}">
                <a16:creationId xmlns:a16="http://schemas.microsoft.com/office/drawing/2014/main" id="{6B6ABF58-4B8B-418B-B60F-949D73673A9A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5545" y="2416550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F2B21BC3-B4DB-45CF-85A4-90FBDCBD7721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2255" y="2488148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II</a:t>
            </a:r>
          </a:p>
        </p:txBody>
      </p:sp>
      <p:sp>
        <p:nvSpPr>
          <p:cNvPr id="29" name="Rectangle 3">
            <a:extLst>
              <a:ext uri="{FF2B5EF4-FFF2-40B4-BE49-F238E27FC236}">
                <a16:creationId xmlns:a16="http://schemas.microsoft.com/office/drawing/2014/main" id="{378A6C59-E56A-4BF0-9778-80FCA5E58435}"/>
              </a:ext>
            </a:extLst>
          </p:cNvPr>
          <p:cNvSpPr>
            <a:spLocks noChangeArrowheads="1"/>
          </p:cNvSpPr>
          <p:nvPr/>
        </p:nvSpPr>
        <p:spPr bwMode="gray">
          <a:xfrm>
            <a:off x="416496" y="1737058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sz="1600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0" name="Oval 4">
            <a:extLst>
              <a:ext uri="{FF2B5EF4-FFF2-40B4-BE49-F238E27FC236}">
                <a16:creationId xmlns:a16="http://schemas.microsoft.com/office/drawing/2014/main" id="{76B5C301-A696-4B23-9C25-32D517B1C30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27375" y="1665460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15" name="Oval 4">
            <a:extLst>
              <a:ext uri="{FF2B5EF4-FFF2-40B4-BE49-F238E27FC236}">
                <a16:creationId xmlns:a16="http://schemas.microsoft.com/office/drawing/2014/main" id="{1FFB5DEF-781A-4748-91FB-4BA36FABEC11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7045" y="1665460"/>
            <a:ext cx="545047" cy="558461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1" name="Oval 5">
            <a:extLst>
              <a:ext uri="{FF2B5EF4-FFF2-40B4-BE49-F238E27FC236}">
                <a16:creationId xmlns:a16="http://schemas.microsoft.com/office/drawing/2014/main" id="{4DD545C3-24FB-42F9-AE72-0E90CED777AC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1211" y="1744217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Ⅰ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077A58C-EBAA-4BD3-8AA6-C499DA1027FF}"/>
              </a:ext>
            </a:extLst>
          </p:cNvPr>
          <p:cNvSpPr/>
          <p:nvPr/>
        </p:nvSpPr>
        <p:spPr>
          <a:xfrm>
            <a:off x="1270922" y="3176972"/>
            <a:ext cx="232467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 자료 및 동영상</a:t>
            </a:r>
            <a:endParaRPr lang="en-US" altLang="ko-KR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F5932B6B-618D-4789-BEE3-0DD5511522D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23622" y="3209585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6" name="Oval 4">
            <a:extLst>
              <a:ext uri="{FF2B5EF4-FFF2-40B4-BE49-F238E27FC236}">
                <a16:creationId xmlns:a16="http://schemas.microsoft.com/office/drawing/2014/main" id="{E05B67E7-2487-4032-92A4-F45767C35C4E}"/>
              </a:ext>
            </a:extLst>
          </p:cNvPr>
          <p:cNvSpPr>
            <a:spLocks noChangeArrowheads="1"/>
          </p:cNvSpPr>
          <p:nvPr/>
        </p:nvSpPr>
        <p:spPr bwMode="gray">
          <a:xfrm>
            <a:off x="734501" y="3137988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7" name="Oval 5">
            <a:extLst>
              <a:ext uri="{FF2B5EF4-FFF2-40B4-BE49-F238E27FC236}">
                <a16:creationId xmlns:a16="http://schemas.microsoft.com/office/drawing/2014/main" id="{3681F7A3-9412-496F-9D76-1682EA7B1AFA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1211" y="3209585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Ⅲ</a:t>
            </a: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DC1CCF55-E017-42B6-B31C-88D456E401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414996" y="3965013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6" name="Oval 4">
            <a:extLst>
              <a:ext uri="{FF2B5EF4-FFF2-40B4-BE49-F238E27FC236}">
                <a16:creationId xmlns:a16="http://schemas.microsoft.com/office/drawing/2014/main" id="{9F63F957-1FA3-4C4D-8898-09F0ED3C2D7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25875" y="3893416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7" name="Oval 5">
            <a:extLst>
              <a:ext uri="{FF2B5EF4-FFF2-40B4-BE49-F238E27FC236}">
                <a16:creationId xmlns:a16="http://schemas.microsoft.com/office/drawing/2014/main" id="{85F11584-D1D3-4AD2-A59B-2EC8E0B2E6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802585" y="3965013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Ⅳ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A3834CC8-EDA8-4119-A53A-1DB83165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881" y="261466"/>
            <a:ext cx="9314392" cy="503238"/>
          </a:xfrm>
        </p:spPr>
        <p:txBody>
          <a:bodyPr/>
          <a:lstStyle/>
          <a:p>
            <a:pPr>
              <a:defRPr/>
            </a:pPr>
            <a:r>
              <a:rPr lang="en-US" altLang="ko-KR" sz="2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Agenda</a:t>
            </a:r>
            <a:endParaRPr lang="ko-KR" altLang="en-US" sz="2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4DC8D87-9AA1-4287-8086-51DF6D9D94B0}"/>
              </a:ext>
            </a:extLst>
          </p:cNvPr>
          <p:cNvSpPr/>
          <p:nvPr/>
        </p:nvSpPr>
        <p:spPr>
          <a:xfrm>
            <a:off x="1316596" y="3928990"/>
            <a:ext cx="1218603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 일정</a:t>
            </a:r>
            <a:endParaRPr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32" name="Rectangle 3">
            <a:extLst>
              <a:ext uri="{FF2B5EF4-FFF2-40B4-BE49-F238E27FC236}">
                <a16:creationId xmlns:a16="http://schemas.microsoft.com/office/drawing/2014/main" id="{DC1CCF55-E017-42B6-B31C-88D456E4018B}"/>
              </a:ext>
            </a:extLst>
          </p:cNvPr>
          <p:cNvSpPr>
            <a:spLocks noChangeArrowheads="1"/>
          </p:cNvSpPr>
          <p:nvPr/>
        </p:nvSpPr>
        <p:spPr bwMode="gray">
          <a:xfrm>
            <a:off x="433450" y="4829109"/>
            <a:ext cx="553121" cy="364497"/>
          </a:xfrm>
          <a:prstGeom prst="rect">
            <a:avLst/>
          </a:prstGeom>
          <a:solidFill>
            <a:srgbClr val="8B8BD9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kern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0" name="Oval 4">
            <a:extLst>
              <a:ext uri="{FF2B5EF4-FFF2-40B4-BE49-F238E27FC236}">
                <a16:creationId xmlns:a16="http://schemas.microsoft.com/office/drawing/2014/main" id="{9F63F957-1FA3-4C4D-8898-09F0ED3C2D7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44329" y="4757512"/>
            <a:ext cx="545047" cy="507692"/>
          </a:xfrm>
          <a:prstGeom prst="ellipse">
            <a:avLst/>
          </a:prstGeom>
          <a:solidFill>
            <a:srgbClr val="FFFFFF"/>
          </a:solidFill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noProof="0">
              <a:ln>
                <a:noFill/>
              </a:ln>
              <a:solidFill>
                <a:srgbClr val="FFD200"/>
              </a:solidFill>
              <a:effectLst/>
              <a:uLnTx/>
              <a:uFillTx/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1" name="Oval 5">
            <a:extLst>
              <a:ext uri="{FF2B5EF4-FFF2-40B4-BE49-F238E27FC236}">
                <a16:creationId xmlns:a16="http://schemas.microsoft.com/office/drawing/2014/main" id="{85F11584-D1D3-4AD2-A59B-2EC8E0B2E6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821039" y="4829109"/>
            <a:ext cx="391626" cy="364497"/>
          </a:xfrm>
          <a:prstGeom prst="ellipse">
            <a:avLst/>
          </a:prstGeom>
          <a:solidFill>
            <a:srgbClr val="A3A3E1"/>
          </a:soli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/>
            <a:r>
              <a:rPr lang="en-US" altLang="ko-KR" sz="1400" b="1" kern="0" dirty="0">
                <a:solidFill>
                  <a:srgbClr val="FFFFFF">
                    <a:lumMod val="95000"/>
                  </a:srgb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Ⅴ</a:t>
            </a:r>
            <a:endParaRPr lang="en-US" sz="1400" b="1" kern="0" dirty="0">
              <a:solidFill>
                <a:srgbClr val="FFFFFF">
                  <a:lumMod val="9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 Light" panose="020F0302020204030204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4DC8D87-9AA1-4287-8086-51DF6D9D94B0}"/>
              </a:ext>
            </a:extLst>
          </p:cNvPr>
          <p:cNvSpPr/>
          <p:nvPr/>
        </p:nvSpPr>
        <p:spPr>
          <a:xfrm>
            <a:off x="1335050" y="4793086"/>
            <a:ext cx="2105063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교육신청 및 </a:t>
            </a: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41786925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교육신청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B629446-24D6-4096-8C41-3D309C235C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472" y="1121834"/>
            <a:ext cx="9314392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1270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lvl="0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개설자는 아래 내용을 채워서 강의 시작 </a:t>
            </a:r>
            <a:r>
              <a:rPr kumimoji="0"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0"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 이전에 성희경에게 제출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강의 제목: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강의 구성: </a:t>
            </a:r>
            <a:r>
              <a:rPr kumimoji="0"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강의 시기: 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강의 시간: 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강사: 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복수일 경우 선임을 지정할 것 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수강 대상자: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qualification  </a:t>
            </a:r>
            <a:r>
              <a:rPr kumimoji="0"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예를 들면 선결과목</a:t>
            </a:r>
            <a:r>
              <a:rPr kumimoji="0"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평가 방법:</a:t>
            </a:r>
            <a:r>
              <a:rPr kumimoji="0"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교육과정을 어떻게 평가할 것인가</a:t>
            </a:r>
            <a:r>
              <a:rPr kumimoji="0"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  Test?</a:t>
            </a:r>
            <a:r>
              <a:rPr kumimoji="0"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kumimoji="0" lang="en-US" altLang="ko-KR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특기사항</a:t>
            </a:r>
            <a:r>
              <a:rPr kumimoji="0"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</a:t>
            </a:r>
            <a:r>
              <a:rPr kumimoji="0"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예를 들면 </a:t>
            </a:r>
            <a:r>
              <a:rPr kumimoji="0"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kumimoji="0" lang="ko-KR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수강 신청자 중에서 6명을 선발하여 강의실에 참석하고, 다른 수강생들은 </a:t>
            </a:r>
            <a:r>
              <a:rPr kumimoji="0" lang="ko-KR" altLang="ko-KR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Zoom으로</a:t>
            </a:r>
            <a:r>
              <a:rPr kumimoji="0" lang="ko-KR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온라인 참석함.</a:t>
            </a:r>
            <a:r>
              <a:rPr kumimoji="0"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”</a:t>
            </a: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교육내용</a:t>
            </a:r>
            <a:r>
              <a:rPr kumimoji="0"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</a:p>
          <a:p>
            <a:pPr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수강 신청 방법: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평일 교육이</a:t>
            </a:r>
            <a:r>
              <a:rPr kumimoji="0" lang="ko-KR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라면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관리자의 승인을 </a:t>
            </a:r>
            <a:r>
              <a:rPr kumimoji="0" lang="ko-KR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득한 후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성희경에게 메일로 신청.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ko-KR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BwG</a:t>
            </a:r>
            <a:r>
              <a:rPr kumimoji="0" lang="ko-KR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 유니버시티 강좌는 매년 반복해서 개설됩니다. 일정상 이번에 참석하기 어려운 분은 다음 기회에 참석하면 됩니다.</a:t>
            </a:r>
            <a:endParaRPr kumimoji="0" lang="ko-KR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 latinLnBrk="0">
              <a:buFont typeface="Arial" panose="020B0604020202020204" pitchFamily="34" charset="0"/>
              <a:buChar char="•"/>
            </a:pP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lvl="0" indent="-285750" algn="just" latinLnBrk="0">
              <a:buFont typeface="Arial" panose="020B0604020202020204" pitchFamily="34" charset="0"/>
              <a:buChar char="•"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강좌에 참석한 수강생은 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kumimoji="0" lang="ko-KR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일 당 </a:t>
            </a:r>
            <a:r>
              <a:rPr kumimoji="0" lang="ko-KR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교육점수 </a:t>
            </a:r>
            <a:r>
              <a:rPr kumimoji="0"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kumimoji="0"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점을 </a:t>
            </a:r>
            <a:r>
              <a:rPr kumimoji="0" lang="ko-KR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획득합니다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85663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Q&amp;A (1/2)</a:t>
            </a:r>
            <a:endParaRPr lang="ko-KR" altLang="en-US" dirty="0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5E827179-1EF0-462C-9320-EA063E2E0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881" y="944724"/>
            <a:ext cx="9314391" cy="5220579"/>
          </a:xfrm>
        </p:spPr>
        <p:txBody>
          <a:bodyPr/>
          <a:lstStyle/>
          <a:p>
            <a:r>
              <a:rPr lang="en-US" altLang="ko-KR" dirty="0">
                <a:solidFill>
                  <a:srgbClr val="FF0000"/>
                </a:solidFill>
              </a:rPr>
              <a:t>  Q&amp;A (</a:t>
            </a:r>
            <a:r>
              <a:rPr lang="ko-KR" altLang="en-US" dirty="0">
                <a:solidFill>
                  <a:srgbClr val="FF0000"/>
                </a:solidFill>
              </a:rPr>
              <a:t>예상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1.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교육과정의 내용을 확인 하려면 어떻게 하나요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게시판에 </a:t>
            </a:r>
            <a:r>
              <a:rPr lang="en-US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BwG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en-US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BwG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유니버스티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연계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교육과정 선택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-&gt;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교육과정 내용 확인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2.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교육과정에 사용하는 교육자료는 언제 배부되나요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?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   </a:t>
            </a:r>
            <a:r>
              <a:rPr lang="en-US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BwG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유니버스티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교육과정 수강신청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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교육자료 및 동영상 에서 볼 수 있습니다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. 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3.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교육일정이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2day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1day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만 참석하여 교육이수 할 수는 없는가요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-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내용이 이어지므로 양일 참석하여 교육을 이수 해야 합니다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P/J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투입 시에는 관리자분과 상의하여 업무조율 하시면 될 것 같습니다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4.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무슨 교육을 받을지 확인 할 수 있는 자료는 없는 가요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- 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전사 교육과정 코스를 참고하시기 바랍니다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교육대상 및 교육과정 코스가 있습니다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5.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인사평가 시 적용되는 각 직급별 교육이수 학점이 어떻게 되나요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? (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검토 중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엘지전자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(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직급 상관없이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년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학점 이수 시 진급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가산점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부여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통상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학점 강의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(2day)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현대모비스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(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동일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lv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     </a:t>
            </a:r>
            <a:r>
              <a:rPr lang="en-US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BwG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ex (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진급 시 필요한 직급별 이수학점 정하기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/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전체 누적 이수학점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(ⅹ)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직급별 이수학점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(○) / </a:t>
            </a:r>
          </a:p>
          <a:p>
            <a:pPr marL="0" lv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       - 1day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기준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1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학점 부여 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sym typeface="Wingdings" panose="05000000000000000000" pitchFamily="2" charset="2"/>
            </a:endParaRPr>
          </a:p>
          <a:p>
            <a:pPr marL="0" lv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-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사원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주임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학점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선임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~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이사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학점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8912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ko-KR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BwG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University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교육 과정 구성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44864" y="980728"/>
            <a:ext cx="9244639" cy="2520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400" dirty="0">
              <a:solidFill>
                <a:srgbClr val="0070C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C47F43E-2782-40E8-B81B-BD881CACF3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6041780"/>
              </p:ext>
            </p:extLst>
          </p:nvPr>
        </p:nvGraphicFramePr>
        <p:xfrm>
          <a:off x="632520" y="1103903"/>
          <a:ext cx="8676964" cy="5316433"/>
        </p:xfrm>
        <a:graphic>
          <a:graphicData uri="http://schemas.openxmlformats.org/drawingml/2006/table">
            <a:tbl>
              <a:tblPr/>
              <a:tblGrid>
                <a:gridCol w="1404156">
                  <a:extLst>
                    <a:ext uri="{9D8B030D-6E8A-4147-A177-3AD203B41FA5}">
                      <a16:colId xmlns:a16="http://schemas.microsoft.com/office/drawing/2014/main" val="1527955055"/>
                    </a:ext>
                  </a:extLst>
                </a:gridCol>
                <a:gridCol w="1260140">
                  <a:extLst>
                    <a:ext uri="{9D8B030D-6E8A-4147-A177-3AD203B41FA5}">
                      <a16:colId xmlns:a16="http://schemas.microsoft.com/office/drawing/2014/main" val="587128843"/>
                    </a:ext>
                  </a:extLst>
                </a:gridCol>
                <a:gridCol w="1116124">
                  <a:extLst>
                    <a:ext uri="{9D8B030D-6E8A-4147-A177-3AD203B41FA5}">
                      <a16:colId xmlns:a16="http://schemas.microsoft.com/office/drawing/2014/main" val="1531653107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1409457515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3850315134"/>
                    </a:ext>
                  </a:extLst>
                </a:gridCol>
                <a:gridCol w="1260140">
                  <a:extLst>
                    <a:ext uri="{9D8B030D-6E8A-4147-A177-3AD203B41FA5}">
                      <a16:colId xmlns:a16="http://schemas.microsoft.com/office/drawing/2014/main" val="554693176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1371655605"/>
                    </a:ext>
                  </a:extLst>
                </a:gridCol>
              </a:tblGrid>
              <a:tr h="40754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                                    교육 대상</a:t>
                      </a:r>
                    </a:p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         교육 과정</a:t>
                      </a:r>
                    </a:p>
                  </a:txBody>
                  <a:tcPr marL="5164" marR="5164" marT="516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신입직원</a:t>
                      </a:r>
                    </a:p>
                  </a:txBody>
                  <a:tcPr marL="5164" marR="5164" marT="516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경력신입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개발자</a:t>
                      </a:r>
                    </a:p>
                  </a:txBody>
                  <a:tcPr marL="5164" marR="5164" marT="516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PM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관리자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6393525"/>
                  </a:ext>
                </a:extLst>
              </a:tr>
              <a:tr h="299533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강의실 교육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일반관리과정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신입 오리엔테이션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경력 오리엔테이션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초임 관리자교육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342740"/>
                  </a:ext>
                </a:extLst>
              </a:tr>
              <a:tr h="299533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리더십 역량 코스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리더십 역량 코스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611865"/>
                  </a:ext>
                </a:extLst>
              </a:tr>
              <a:tr h="2895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전문기술과정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BwG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개발자 기본기술교육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PM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심화 교육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2234014"/>
                  </a:ext>
                </a:extLst>
              </a:tr>
              <a:tr h="288032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CBP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개발자 심화 코스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4746184"/>
                  </a:ext>
                </a:extLst>
              </a:tr>
              <a:tr h="236865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2302471"/>
                  </a:ext>
                </a:extLst>
              </a:tr>
              <a:tr h="269865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8806570"/>
                  </a:ext>
                </a:extLst>
              </a:tr>
              <a:tr h="2995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BX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살롱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사내기술세미나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강사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패널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수강생으로 구성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8593289"/>
                  </a:ext>
                </a:extLst>
              </a:tr>
              <a:tr h="299533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회사 지정 외부기관 연수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온라인 및 오프라인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금융연수원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한국금융연수원 연수과정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온라인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 (http://www.kbi.or.kr)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1060667"/>
                  </a:ext>
                </a:extLst>
              </a:tr>
              <a:tr h="28319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SW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산업협회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재직자 훈련과정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오프라인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 (http://www.sw.or.kr)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81012407"/>
                  </a:ext>
                </a:extLst>
              </a:tr>
              <a:tr h="3134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상생아카데미</a:t>
                      </a:r>
                      <a:endParaRPr lang="en-US" altLang="ko-KR" sz="900" b="0" i="0" kern="120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[</a:t>
                      </a:r>
                      <a:r>
                        <a:rPr lang="ko-KR" altLang="en-US" sz="900" b="0" i="0" kern="12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현대오토에버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] 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상생아카데미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온라인 교육</a:t>
                      </a:r>
                      <a:r>
                        <a:rPr lang="en-US" altLang="ko-KR" sz="9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 2020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14125"/>
                  </a:ext>
                </a:extLst>
              </a:tr>
              <a:tr h="299533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자율학습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회사 제공 코스 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BXM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입문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d)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440812"/>
                  </a:ext>
                </a:extLst>
              </a:tr>
              <a:tr h="299533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CBP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인증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(6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d)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8887270"/>
                  </a:ext>
                </a:extLst>
              </a:tr>
              <a:tr h="2995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외부기관 수강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1302250"/>
                  </a:ext>
                </a:extLst>
              </a:tr>
              <a:tr h="2995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전문서적 완독 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3299557"/>
                  </a:ext>
                </a:extLst>
              </a:tr>
              <a:tr h="23778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현장실습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8991460"/>
                  </a:ext>
                </a:extLst>
              </a:tr>
              <a:tr h="2995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인증시험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CBP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자격 인증 시험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875766"/>
                  </a:ext>
                </a:extLst>
              </a:tr>
              <a:tr h="29436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평가반영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강사는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일에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수강은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점을 부여하고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인사평가에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반영함</a:t>
                      </a: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64" marR="5164" marT="516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304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86464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  <a:cs typeface="Calibri Light" panose="020F0302020204030204" pitchFamily="34" charset="0"/>
              </a:rPr>
              <a:t>Q&amp;A (1/2)</a:t>
            </a:r>
            <a:endParaRPr lang="ko-KR" altLang="en-US" dirty="0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5E827179-1EF0-462C-9320-EA063E2E0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881" y="944724"/>
            <a:ext cx="9314391" cy="5220579"/>
          </a:xfrm>
        </p:spPr>
        <p:txBody>
          <a:bodyPr/>
          <a:lstStyle/>
          <a:p>
            <a:r>
              <a:rPr lang="en-US" altLang="ko-KR" dirty="0">
                <a:solidFill>
                  <a:srgbClr val="FF0000"/>
                </a:solidFill>
              </a:rPr>
              <a:t>  Q&amp;A (</a:t>
            </a:r>
            <a:r>
              <a:rPr lang="ko-KR" altLang="en-US" dirty="0">
                <a:solidFill>
                  <a:srgbClr val="FF0000"/>
                </a:solidFill>
              </a:rPr>
              <a:t>예상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6.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수강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신청 확인은 어떻게 해야 하나요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- 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교육과정 및 신청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수강신청 확인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본인의 정보 확인 후 수강신청 내역을 조회 할 수 있음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.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7.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수강 교육과정의 수료 여부는 어떻게 확인하나요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?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   - 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교육과정을 마치면 자체 테스트 후 수료여부를 확인 할 수 있습니다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.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8.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다른 외부기관 교육 과정 개설 여부는 어떻게 되나요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?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   -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삼성 멀티캠퍼스 교육과정 검토 중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   -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현대오토에버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상생아카데미 </a:t>
            </a:r>
            <a:r>
              <a:rPr lang="en-US" altLang="ko-KR" sz="1200" dirty="0">
                <a:hlinkClick r:id="rId2"/>
              </a:rPr>
              <a:t>https://lc.multicampus.com/haepartners</a:t>
            </a:r>
            <a:r>
              <a:rPr lang="en-US" altLang="ko-KR" sz="1200" dirty="0"/>
              <a:t> </a:t>
            </a:r>
            <a:r>
              <a:rPr lang="ko-KR" altLang="en-US" sz="1200" dirty="0"/>
              <a:t>비대면 온라인 교육 프로그램 과정 검토 중</a:t>
            </a: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[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참고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주요 강좌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]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경영일반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마케팅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/CS,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인사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조직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전략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기획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문제해결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재무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회계</a:t>
            </a:r>
          </a:p>
          <a:p>
            <a:pPr marL="0" indent="0">
              <a:buNone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리더십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리더십 공통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성과관리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커뮤니케이션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비즈니스스킬 </a:t>
            </a:r>
          </a:p>
          <a:p>
            <a:pPr marL="0" indent="0">
              <a:buNone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어학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영어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일어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중국어 등</a:t>
            </a:r>
          </a:p>
          <a:p>
            <a:pPr marL="0" indent="0">
              <a:buNone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정보기술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워드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엑셀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파워포인트 등 </a:t>
            </a:r>
          </a:p>
          <a:p>
            <a:pPr marL="0" indent="0">
              <a:buNone/>
            </a:pP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전문테마 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IT(</a:t>
            </a:r>
            <a:r>
              <a:rPr lang="en-US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IoT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OS, </a:t>
            </a:r>
            <a:r>
              <a:rPr lang="ko-KR" altLang="en-US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빅데이터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보안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프로그래밍언어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블록체인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알고리즘 등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-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상시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외부 대면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비대면 교육 과정 검토 후 게시판 공지 예정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78028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563563" y="188641"/>
            <a:ext cx="8686800" cy="459011"/>
          </a:xfrm>
        </p:spPr>
        <p:txBody>
          <a:bodyPr/>
          <a:lstStyle/>
          <a:p>
            <a:r>
              <a:rPr lang="ko-KR" altLang="en-US" sz="2000" dirty="0"/>
              <a:t>전사 교육과정 코스</a:t>
            </a:r>
          </a:p>
        </p:txBody>
      </p:sp>
      <p:graphicFrame>
        <p:nvGraphicFramePr>
          <p:cNvPr id="62" name="표 61"/>
          <p:cNvGraphicFramePr>
            <a:graphicFrameLocks noGrp="1"/>
          </p:cNvGraphicFramePr>
          <p:nvPr>
            <p:extLst/>
          </p:nvPr>
        </p:nvGraphicFramePr>
        <p:xfrm>
          <a:off x="183001" y="841922"/>
          <a:ext cx="9541056" cy="5300049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3630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30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30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30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01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5582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6300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300049">
                <a:tc>
                  <a:txBody>
                    <a:bodyPr/>
                    <a:lstStyle/>
                    <a:p>
                      <a:pPr marL="85725" indent="-85725" algn="l" defTabSz="914400" rtl="0" eaLnBrk="1" latinLnBrk="1" hangingPunct="1">
                        <a:buFont typeface="Wingdings" panose="05000000000000000000" pitchFamily="2" charset="2"/>
                        <a:buChar char="§"/>
                      </a:pPr>
                      <a:endParaRPr lang="ko-KR" altLang="en-US" sz="13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2000" marR="72000" anchor="ctr">
                    <a:lnL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85725" indent="-85725" algn="l" defTabSz="914400" rtl="0" eaLnBrk="1" latinLnBrk="1" hangingPunct="1">
                        <a:buFont typeface="Wingdings" panose="05000000000000000000" pitchFamily="2" charset="2"/>
                        <a:buChar char="§"/>
                      </a:pPr>
                      <a:endParaRPr lang="ko-KR" altLang="en-US" sz="13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2000" marR="72000" anchor="ctr">
                    <a:lnL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85725" indent="-85725" algn="l" defTabSz="914400" rtl="0" eaLnBrk="1" latinLnBrk="1" hangingPunct="1">
                        <a:buFont typeface="Wingdings" panose="05000000000000000000" pitchFamily="2" charset="2"/>
                        <a:buChar char="§"/>
                      </a:pPr>
                      <a:endParaRPr lang="ko-KR" altLang="en-US" sz="13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2000" marR="72000" anchor="ctr">
                    <a:lnL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85725" indent="-85725" algn="l" defTabSz="914400" rtl="0" eaLnBrk="1" latinLnBrk="1" hangingPunct="1">
                        <a:buFont typeface="Wingdings" panose="05000000000000000000" pitchFamily="2" charset="2"/>
                        <a:buChar char="§"/>
                      </a:pPr>
                      <a:endParaRPr lang="ko-KR" altLang="en-US" sz="13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2000" marR="72000" anchor="ctr">
                    <a:lnL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85725" indent="-85725" algn="l" defTabSz="914400" rtl="0" eaLnBrk="1" latinLnBrk="1" hangingPunct="1">
                        <a:buFont typeface="Wingdings" panose="05000000000000000000" pitchFamily="2" charset="2"/>
                        <a:buChar char="§"/>
                      </a:pPr>
                      <a:endParaRPr lang="ko-KR" altLang="en-US" sz="13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2000" marR="72000" anchor="ctr">
                    <a:lnL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ko-KR" altLang="en-US" sz="13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2000" marR="72000" anchor="ctr">
                    <a:lnL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ko-KR" altLang="en-US" sz="13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2000" marR="72000" anchor="ctr">
                    <a:lnL w="6350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563563" y="6208843"/>
            <a:ext cx="8720413" cy="261610"/>
            <a:chOff x="662398" y="5669400"/>
            <a:chExt cx="8215994" cy="261610"/>
          </a:xfrm>
        </p:grpSpPr>
        <p:sp>
          <p:nvSpPr>
            <p:cNvPr id="48" name="TextBox 47"/>
            <p:cNvSpPr txBox="1"/>
            <p:nvPr/>
          </p:nvSpPr>
          <p:spPr>
            <a:xfrm>
              <a:off x="662398" y="5669400"/>
              <a:ext cx="4667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b="1" dirty="0">
                  <a:latin typeface="+mn-ea"/>
                  <a:ea typeface="+mn-ea"/>
                </a:rPr>
                <a:t>사원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867486" y="5669400"/>
              <a:ext cx="50624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b="1" dirty="0">
                  <a:latin typeface="+mn-ea"/>
                  <a:ea typeface="+mn-ea"/>
                </a:rPr>
                <a:t>  주임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983558" y="5669400"/>
              <a:ext cx="7237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b="1" dirty="0">
                  <a:latin typeface="+mn-ea"/>
                  <a:ea typeface="+mn-ea"/>
                </a:rPr>
                <a:t>        선임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117755" y="5669400"/>
              <a:ext cx="90496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b="1" dirty="0">
                  <a:latin typeface="+mn-ea"/>
                  <a:ea typeface="+mn-ea"/>
                </a:rPr>
                <a:t>             책임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306321" y="5669400"/>
              <a:ext cx="9774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b="1" dirty="0">
                  <a:latin typeface="+mn-ea"/>
                  <a:ea typeface="+mn-ea"/>
                </a:rPr>
                <a:t>               수석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476764" y="5669400"/>
              <a:ext cx="10861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b="1" dirty="0">
                  <a:latin typeface="+mn-ea"/>
                  <a:ea typeface="+mn-ea"/>
                </a:rPr>
                <a:t>                  이사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610965" y="5669400"/>
              <a:ext cx="126742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b="1" dirty="0">
                  <a:latin typeface="+mn-ea"/>
                  <a:ea typeface="+mn-ea"/>
                </a:rPr>
                <a:t>                       상무</a:t>
              </a: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C7A88B-102A-48FA-9983-A47CDEEB78C3}" type="slidenum">
              <a:rPr lang="en-US" altLang="ko-KR" smtClean="0"/>
              <a:pPr>
                <a:defRPr/>
              </a:pPr>
              <a:t>5</a:t>
            </a:fld>
            <a:endParaRPr lang="en-US" altLang="ko-KR" dirty="0"/>
          </a:p>
        </p:txBody>
      </p:sp>
      <p:sp>
        <p:nvSpPr>
          <p:cNvPr id="83" name="직사각형 82">
            <a:hlinkClick r:id="" action="ppaction://noaction"/>
          </p:cNvPr>
          <p:cNvSpPr/>
          <p:nvPr/>
        </p:nvSpPr>
        <p:spPr>
          <a:xfrm>
            <a:off x="236477" y="5825289"/>
            <a:ext cx="1273716" cy="2488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1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+mn-ea"/>
              </a:rPr>
              <a:t>신입사원 기술 교육    </a:t>
            </a:r>
            <a:endParaRPr lang="en-US" altLang="ko-KR" sz="1100" dirty="0">
              <a:ln>
                <a:solidFill>
                  <a:schemeClr val="tx1">
                    <a:alpha val="0"/>
                  </a:schemeClr>
                </a:solidFill>
              </a:ln>
              <a:latin typeface="+mn-ea"/>
            </a:endParaRPr>
          </a:p>
        </p:txBody>
      </p:sp>
      <p:sp>
        <p:nvSpPr>
          <p:cNvPr id="119" name="직사각형 118">
            <a:hlinkClick r:id="" action="ppaction://noaction"/>
          </p:cNvPr>
          <p:cNvSpPr/>
          <p:nvPr/>
        </p:nvSpPr>
        <p:spPr>
          <a:xfrm>
            <a:off x="6966419" y="3760103"/>
            <a:ext cx="2757640" cy="222851"/>
          </a:xfrm>
          <a:prstGeom prst="rect">
            <a:avLst/>
          </a:prstGeom>
          <a:solidFill>
            <a:srgbClr val="C00000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인사관리자 코스</a:t>
            </a:r>
            <a:endParaRPr lang="en-US" altLang="ko-KR" sz="12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127" name="직사각형 126">
            <a:hlinkClick r:id="" action="ppaction://noaction"/>
          </p:cNvPr>
          <p:cNvSpPr/>
          <p:nvPr/>
        </p:nvSpPr>
        <p:spPr>
          <a:xfrm>
            <a:off x="212889" y="2595156"/>
            <a:ext cx="9498975" cy="247623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+mn-ea"/>
              </a:rPr>
              <a:t>사내 기술세미나</a:t>
            </a:r>
            <a:endParaRPr lang="en-US" altLang="ko-KR" sz="1200" dirty="0">
              <a:ln>
                <a:solidFill>
                  <a:schemeClr val="tx1">
                    <a:alpha val="0"/>
                  </a:schemeClr>
                </a:solidFill>
              </a:ln>
              <a:latin typeface="+mn-ea"/>
            </a:endParaRPr>
          </a:p>
        </p:txBody>
      </p:sp>
      <p:sp>
        <p:nvSpPr>
          <p:cNvPr id="130" name="직사각형 129">
            <a:hlinkClick r:id="" action="ppaction://noaction"/>
          </p:cNvPr>
          <p:cNvSpPr/>
          <p:nvPr/>
        </p:nvSpPr>
        <p:spPr>
          <a:xfrm>
            <a:off x="197092" y="868828"/>
            <a:ext cx="887915" cy="1842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+mn-ea"/>
              </a:rPr>
              <a:t>기초역량</a:t>
            </a:r>
            <a:endParaRPr lang="en-US" altLang="ko-KR" sz="1000" dirty="0">
              <a:ln>
                <a:solidFill>
                  <a:schemeClr val="tx1">
                    <a:alpha val="0"/>
                  </a:schemeClr>
                </a:solidFill>
              </a:ln>
              <a:latin typeface="+mn-ea"/>
            </a:endParaRPr>
          </a:p>
        </p:txBody>
      </p:sp>
      <p:sp>
        <p:nvSpPr>
          <p:cNvPr id="131" name="직사각형 130">
            <a:hlinkClick r:id="" action="ppaction://noaction"/>
          </p:cNvPr>
          <p:cNvSpPr/>
          <p:nvPr/>
        </p:nvSpPr>
        <p:spPr>
          <a:xfrm>
            <a:off x="1142611" y="865785"/>
            <a:ext cx="887915" cy="184238"/>
          </a:xfrm>
          <a:prstGeom prst="rect">
            <a:avLst/>
          </a:prstGeom>
          <a:solidFill>
            <a:srgbClr val="336699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기술역량</a:t>
            </a:r>
            <a:endParaRPr lang="en-US" altLang="ko-KR" sz="10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132" name="직사각형 131">
            <a:hlinkClick r:id="" action="ppaction://noaction"/>
          </p:cNvPr>
          <p:cNvSpPr/>
          <p:nvPr/>
        </p:nvSpPr>
        <p:spPr>
          <a:xfrm>
            <a:off x="2085285" y="875302"/>
            <a:ext cx="887915" cy="184238"/>
          </a:xfrm>
          <a:prstGeom prst="rect">
            <a:avLst/>
          </a:prstGeom>
          <a:solidFill>
            <a:srgbClr val="C00000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리더십역량</a:t>
            </a:r>
            <a:endParaRPr lang="en-US" altLang="ko-KR" sz="10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133" name="직사각형 132">
            <a:hlinkClick r:id="" action="ppaction://noaction"/>
          </p:cNvPr>
          <p:cNvSpPr/>
          <p:nvPr/>
        </p:nvSpPr>
        <p:spPr>
          <a:xfrm>
            <a:off x="3027230" y="875302"/>
            <a:ext cx="887915" cy="184238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+mn-ea"/>
              </a:rPr>
              <a:t>BX</a:t>
            </a:r>
            <a:r>
              <a:rPr lang="ko-KR" altLang="en-US" sz="1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+mn-ea"/>
              </a:rPr>
              <a:t>살롱</a:t>
            </a:r>
            <a:endParaRPr lang="en-US" altLang="ko-KR" sz="1000" dirty="0">
              <a:ln>
                <a:solidFill>
                  <a:schemeClr val="tx1">
                    <a:alpha val="0"/>
                  </a:schemeClr>
                </a:solidFill>
              </a:ln>
              <a:latin typeface="+mn-ea"/>
            </a:endParaRPr>
          </a:p>
        </p:txBody>
      </p:sp>
      <p:sp>
        <p:nvSpPr>
          <p:cNvPr id="52" name="직사각형 51">
            <a:hlinkClick r:id="" action="ppaction://noaction"/>
          </p:cNvPr>
          <p:cNvSpPr/>
          <p:nvPr/>
        </p:nvSpPr>
        <p:spPr>
          <a:xfrm>
            <a:off x="227889" y="5384924"/>
            <a:ext cx="6729941" cy="233586"/>
          </a:xfrm>
          <a:prstGeom prst="rect">
            <a:avLst/>
          </a:prstGeom>
          <a:solidFill>
            <a:srgbClr val="336699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200" b="1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BwG</a:t>
            </a:r>
            <a:r>
              <a:rPr lang="en-US" altLang="ko-KR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 </a:t>
            </a:r>
            <a:r>
              <a: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개발자 기본 코스 </a:t>
            </a:r>
            <a:endParaRPr lang="en-US" altLang="ko-KR" sz="12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35" name="직사각형 34">
            <a:hlinkClick r:id="" action="ppaction://noaction"/>
          </p:cNvPr>
          <p:cNvSpPr/>
          <p:nvPr/>
        </p:nvSpPr>
        <p:spPr>
          <a:xfrm>
            <a:off x="225082" y="4986434"/>
            <a:ext cx="6729941" cy="233586"/>
          </a:xfrm>
          <a:prstGeom prst="rect">
            <a:avLst/>
          </a:prstGeom>
          <a:solidFill>
            <a:srgbClr val="336699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CBP  </a:t>
            </a:r>
            <a:r>
              <a: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개발자 심화 코스 </a:t>
            </a:r>
            <a:endParaRPr lang="en-US" altLang="ko-KR" sz="12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36" name="직사각형 35">
            <a:hlinkClick r:id="" action="ppaction://noaction"/>
          </p:cNvPr>
          <p:cNvSpPr/>
          <p:nvPr/>
        </p:nvSpPr>
        <p:spPr>
          <a:xfrm>
            <a:off x="214699" y="4581220"/>
            <a:ext cx="6729941" cy="233586"/>
          </a:xfrm>
          <a:prstGeom prst="rect">
            <a:avLst/>
          </a:prstGeom>
          <a:solidFill>
            <a:srgbClr val="336699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BXM </a:t>
            </a:r>
            <a:r>
              <a: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입문 코스 </a:t>
            </a:r>
            <a:r>
              <a:rPr lang="en-US" altLang="ko-KR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자율학습 </a:t>
            </a:r>
            <a:r>
              <a:rPr lang="en-US" altLang="ko-KR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3 day)</a:t>
            </a:r>
          </a:p>
        </p:txBody>
      </p:sp>
      <p:sp>
        <p:nvSpPr>
          <p:cNvPr id="37" name="직사각형 36">
            <a:hlinkClick r:id="" action="ppaction://noaction"/>
          </p:cNvPr>
          <p:cNvSpPr/>
          <p:nvPr/>
        </p:nvSpPr>
        <p:spPr>
          <a:xfrm>
            <a:off x="208900" y="4166752"/>
            <a:ext cx="6729941" cy="233586"/>
          </a:xfrm>
          <a:prstGeom prst="rect">
            <a:avLst/>
          </a:prstGeom>
          <a:solidFill>
            <a:srgbClr val="336699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CBP </a:t>
            </a:r>
            <a:r>
              <a: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인증 코스 </a:t>
            </a:r>
            <a:r>
              <a:rPr lang="en-US" altLang="ko-KR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자율학습 </a:t>
            </a:r>
            <a:r>
              <a:rPr lang="en-US" altLang="ko-KR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6 day)</a:t>
            </a:r>
          </a:p>
        </p:txBody>
      </p:sp>
      <p:sp>
        <p:nvSpPr>
          <p:cNvPr id="38" name="직사각형 37">
            <a:hlinkClick r:id="" action="ppaction://noaction"/>
          </p:cNvPr>
          <p:cNvSpPr/>
          <p:nvPr/>
        </p:nvSpPr>
        <p:spPr>
          <a:xfrm>
            <a:off x="4272953" y="3366002"/>
            <a:ext cx="5451105" cy="222851"/>
          </a:xfrm>
          <a:prstGeom prst="rect">
            <a:avLst/>
          </a:prstGeom>
          <a:solidFill>
            <a:srgbClr val="C00000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PM </a:t>
            </a:r>
            <a:r>
              <a: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관리자 코스</a:t>
            </a:r>
            <a:endParaRPr lang="en-US" altLang="ko-KR" sz="12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40" name="직사각형 39">
            <a:hlinkClick r:id="" action="ppaction://noaction"/>
          </p:cNvPr>
          <p:cNvSpPr/>
          <p:nvPr/>
        </p:nvSpPr>
        <p:spPr>
          <a:xfrm>
            <a:off x="4272953" y="2967286"/>
            <a:ext cx="5451105" cy="222851"/>
          </a:xfrm>
          <a:prstGeom prst="rect">
            <a:avLst/>
          </a:prstGeom>
          <a:solidFill>
            <a:srgbClr val="C00000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리더십 역량 교육 </a:t>
            </a:r>
            <a:r>
              <a:rPr lang="en-US" altLang="ko-KR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외부강사</a:t>
            </a:r>
            <a:r>
              <a:rPr lang="en-US" altLang="ko-KR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41" name="직사각형 40">
            <a:hlinkClick r:id="" action="ppaction://noaction"/>
          </p:cNvPr>
          <p:cNvSpPr/>
          <p:nvPr/>
        </p:nvSpPr>
        <p:spPr>
          <a:xfrm>
            <a:off x="3987569" y="875302"/>
            <a:ext cx="887915" cy="184238"/>
          </a:xfrm>
          <a:prstGeom prst="rect">
            <a:avLst/>
          </a:prstGeom>
          <a:solidFill>
            <a:srgbClr val="92D050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+mn-ea"/>
              </a:rPr>
              <a:t>교육기관</a:t>
            </a:r>
            <a:endParaRPr lang="en-US" altLang="ko-KR" sz="1000" dirty="0">
              <a:ln>
                <a:solidFill>
                  <a:schemeClr val="tx1">
                    <a:alpha val="0"/>
                  </a:schemeClr>
                </a:solidFill>
              </a:ln>
              <a:latin typeface="+mn-ea"/>
            </a:endParaRPr>
          </a:p>
        </p:txBody>
      </p:sp>
      <p:sp>
        <p:nvSpPr>
          <p:cNvPr id="42" name="직사각형 41">
            <a:hlinkClick r:id="" action="ppaction://noaction"/>
          </p:cNvPr>
          <p:cNvSpPr/>
          <p:nvPr/>
        </p:nvSpPr>
        <p:spPr>
          <a:xfrm>
            <a:off x="216895" y="2202770"/>
            <a:ext cx="9494969" cy="267879"/>
          </a:xfrm>
          <a:prstGeom prst="rect">
            <a:avLst/>
          </a:prstGeom>
          <a:solidFill>
            <a:srgbClr val="92D050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+mn-ea"/>
              </a:rPr>
              <a:t>한국금융연수원 연구과정</a:t>
            </a:r>
            <a:endParaRPr lang="en-US" altLang="ko-KR" sz="1200" dirty="0">
              <a:ln>
                <a:solidFill>
                  <a:schemeClr val="tx1">
                    <a:alpha val="0"/>
                  </a:schemeClr>
                </a:solidFill>
              </a:ln>
              <a:latin typeface="+mn-ea"/>
            </a:endParaRPr>
          </a:p>
        </p:txBody>
      </p:sp>
      <p:sp>
        <p:nvSpPr>
          <p:cNvPr id="43" name="직사각형 42">
            <a:hlinkClick r:id="" action="ppaction://noaction"/>
          </p:cNvPr>
          <p:cNvSpPr/>
          <p:nvPr/>
        </p:nvSpPr>
        <p:spPr>
          <a:xfrm>
            <a:off x="208900" y="1767614"/>
            <a:ext cx="9502964" cy="247623"/>
          </a:xfrm>
          <a:prstGeom prst="rect">
            <a:avLst/>
          </a:prstGeom>
          <a:solidFill>
            <a:srgbClr val="92D050"/>
          </a:solidFill>
          <a:ln w="6350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+mn-ea"/>
              </a:rPr>
              <a:t>한국소프트웨어산업협회 재직자 훈련과정</a:t>
            </a:r>
            <a:endParaRPr lang="en-US" altLang="ko-KR" sz="1200" dirty="0">
              <a:ln>
                <a:solidFill>
                  <a:schemeClr val="tx1">
                    <a:alpha val="0"/>
                  </a:schemeClr>
                </a:solidFill>
              </a:ln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95F52CE-58DE-413B-B05A-3DD2E351AD01}"/>
              </a:ext>
            </a:extLst>
          </p:cNvPr>
          <p:cNvSpPr/>
          <p:nvPr/>
        </p:nvSpPr>
        <p:spPr bwMode="auto">
          <a:xfrm>
            <a:off x="6927670" y="577181"/>
            <a:ext cx="1783202" cy="620315"/>
          </a:xfrm>
          <a:prstGeom prst="rect">
            <a:avLst/>
          </a:prstGeom>
          <a:solidFill>
            <a:srgbClr val="FF0000"/>
          </a:solidFill>
          <a:ln w="19050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Review </a:t>
            </a:r>
            <a:r>
              <a:rPr kumimoji="0"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필요</a:t>
            </a:r>
          </a:p>
        </p:txBody>
      </p:sp>
    </p:spTree>
    <p:extLst>
      <p:ext uri="{BB962C8B-B14F-4D97-AF65-F5344CB8AC3E}">
        <p14:creationId xmlns:p14="http://schemas.microsoft.com/office/powerpoint/2010/main" val="3401994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교육과정 구성 </a:t>
            </a:r>
            <a:r>
              <a:rPr lang="en-US" altLang="ko-KR" dirty="0"/>
              <a:t>(1/4)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44865" y="1063200"/>
            <a:ext cx="9244639" cy="620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132282" y="958799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개발자 기본 교육 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3988821"/>
              </p:ext>
            </p:extLst>
          </p:nvPr>
        </p:nvGraphicFramePr>
        <p:xfrm>
          <a:off x="164469" y="1373615"/>
          <a:ext cx="9469804" cy="3953005"/>
        </p:xfrm>
        <a:graphic>
          <a:graphicData uri="http://schemas.openxmlformats.org/drawingml/2006/table">
            <a:tbl>
              <a:tblPr/>
              <a:tblGrid>
                <a:gridCol w="17755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2963">
                  <a:extLst>
                    <a:ext uri="{9D8B030D-6E8A-4147-A177-3AD203B41FA5}">
                      <a16:colId xmlns:a16="http://schemas.microsoft.com/office/drawing/2014/main" val="2503353358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196666125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57037">
                  <a:extLst>
                    <a:ext uri="{9D8B030D-6E8A-4147-A177-3AD203B41FA5}">
                      <a16:colId xmlns:a16="http://schemas.microsoft.com/office/drawing/2014/main" val="1355331665"/>
                    </a:ext>
                  </a:extLst>
                </a:gridCol>
              </a:tblGrid>
              <a:tr h="38658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코스</a:t>
                      </a:r>
                      <a:endParaRPr lang="en-US" altLang="ko-KR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과목</a:t>
                      </a:r>
                      <a:endParaRPr lang="en-US" altLang="ko-KR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교육시간</a:t>
                      </a:r>
                      <a:endParaRPr lang="en-US" altLang="ko-KR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 형태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비고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8660">
                <a:tc rowSpan="3"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BXM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기본</a:t>
                      </a: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BXM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소개 및 교육환경 구축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0.5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BwG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개발자를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위한 기본 교육</a:t>
                      </a: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fontAlgn="ctr"/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fontAlgn="ctr"/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상반기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하반기 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 sz="110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회씩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개강</a:t>
                      </a: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fontAlgn="ctr"/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IT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교육을 이수한 신입직원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공채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입사 교육에 포함시킴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fontAlgn="ctr"/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3483924"/>
                  </a:ext>
                </a:extLst>
              </a:tr>
              <a:tr h="420920"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온라인 프로그램 개발 실습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6923275"/>
                  </a:ext>
                </a:extLst>
              </a:tr>
              <a:tr h="420920"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배치 프로그램 개발 실습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1.5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강의실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5882138"/>
                  </a:ext>
                </a:extLst>
              </a:tr>
              <a:tr h="49136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 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기본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제품소개 및 공통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계약 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정산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액터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제품 모델 강의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강의실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91360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텔러화면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실습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실습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환경 구축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/ </a:t>
                      </a:r>
                      <a:r>
                        <a:rPr lang="ko-KR" altLang="en-US" sz="110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실급과제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5.0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491360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베이스 컴포넌트 구현 실습 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확장 가이드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420920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Self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Study 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051482"/>
                  </a:ext>
                </a:extLst>
              </a:tr>
              <a:tr h="420920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자격인증 시험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8079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56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교육과정 구성 </a:t>
            </a:r>
            <a:r>
              <a:rPr lang="en-US" altLang="ko-KR" dirty="0"/>
              <a:t>(2/4)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44865" y="1063200"/>
            <a:ext cx="9244639" cy="620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132282" y="958799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개발자 심화 교육 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2928639"/>
              </p:ext>
            </p:extLst>
          </p:nvPr>
        </p:nvGraphicFramePr>
        <p:xfrm>
          <a:off x="132282" y="1478016"/>
          <a:ext cx="9069190" cy="3499154"/>
        </p:xfrm>
        <a:graphic>
          <a:graphicData uri="http://schemas.openxmlformats.org/drawingml/2006/table">
            <a:tbl>
              <a:tblPr/>
              <a:tblGrid>
                <a:gridCol w="17755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4852">
                  <a:extLst>
                    <a:ext uri="{9D8B030D-6E8A-4147-A177-3AD203B41FA5}">
                      <a16:colId xmlns:a16="http://schemas.microsoft.com/office/drawing/2014/main" val="2503353358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96666125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085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2479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코스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과목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교육시간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</a:t>
                      </a:r>
                      <a:r>
                        <a:rPr lang="ko-KR" altLang="en-US" sz="1100" b="1" i="0" u="none" strike="noStrike" baseline="0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형태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비고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79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BwG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요구사항 이론과 실제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277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BwG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통합테스트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이론과 실제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5176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BwG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데이터모델링 이론과 실제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767013"/>
                  </a:ext>
                </a:extLst>
              </a:tr>
              <a:tr h="42479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 심화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사이트베이스 컴포넌트 설계하기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424791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 심화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상품정의하기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424791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 심화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재무성거래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설계하기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0.5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051482"/>
                  </a:ext>
                </a:extLst>
              </a:tr>
              <a:tr h="424791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개발자 심화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사이트베이스 데이터모델링하기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0.5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8079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6391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19881" y="117450"/>
            <a:ext cx="9314392" cy="503238"/>
          </a:xfrm>
        </p:spPr>
        <p:txBody>
          <a:bodyPr/>
          <a:lstStyle/>
          <a:p>
            <a:r>
              <a:rPr lang="ko-KR" altLang="en-US" dirty="0"/>
              <a:t>교육과정 구성 </a:t>
            </a:r>
            <a:r>
              <a:rPr lang="en-US" altLang="ko-KR" dirty="0"/>
              <a:t>(3/4)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44865" y="1063200"/>
            <a:ext cx="9244639" cy="620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64468" y="5141296"/>
            <a:ext cx="9264741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사내교육 과정은 온라인 </a:t>
            </a: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오프라인으로 제공 되며</a:t>
            </a: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 제공에 따라 교육시간이  조정 됨</a:t>
            </a: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</a:p>
          <a:p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</a:p>
          <a:p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교육시간 및 일정은 진행 상황에 따라 변경될 수 있습니다</a:t>
            </a:r>
            <a:endParaRPr lang="en-US" altLang="ko-KR" sz="1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132282" y="958799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리더십 교육 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4687037"/>
              </p:ext>
            </p:extLst>
          </p:nvPr>
        </p:nvGraphicFramePr>
        <p:xfrm>
          <a:off x="246167" y="1454012"/>
          <a:ext cx="8919301" cy="1794968"/>
        </p:xfrm>
        <a:graphic>
          <a:graphicData uri="http://schemas.openxmlformats.org/drawingml/2006/table">
            <a:tbl>
              <a:tblPr/>
              <a:tblGrid>
                <a:gridCol w="14761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72308">
                  <a:extLst>
                    <a:ext uri="{9D8B030D-6E8A-4147-A177-3AD203B41FA5}">
                      <a16:colId xmlns:a16="http://schemas.microsoft.com/office/drawing/2014/main" val="2503353358"/>
                    </a:ext>
                  </a:extLst>
                </a:gridCol>
                <a:gridCol w="756084">
                  <a:extLst>
                    <a:ext uri="{9D8B030D-6E8A-4147-A177-3AD203B41FA5}">
                      <a16:colId xmlns:a16="http://schemas.microsoft.com/office/drawing/2014/main" val="196666125"/>
                    </a:ext>
                  </a:extLst>
                </a:gridCol>
                <a:gridCol w="8280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8665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58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코스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과목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교육시간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 형태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비고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87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인사관리자 코스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관리자의 역할과 책임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인사관리제도 및 규정 및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CEO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기대 및 경영방침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0.5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729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PM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코스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프로젝트관리 및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BOM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프로세스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(Bid,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수익성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외주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1.0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40152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리더십 역량 교육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신규 개설 중</a:t>
                      </a:r>
                      <a:endParaRPr kumimoji="0" lang="en-US" altLang="ko-KR" sz="1100" b="0" kern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2.0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외부 강사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6955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교육과정 구성 </a:t>
            </a:r>
            <a:r>
              <a:rPr lang="en-US" altLang="ko-KR" dirty="0"/>
              <a:t>(4/4)</a:t>
            </a:r>
            <a:endParaRPr lang="ko-KR" altLang="en-US" dirty="0"/>
          </a:p>
        </p:txBody>
      </p:sp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244865" y="1063200"/>
            <a:ext cx="9244639" cy="620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132282" y="958799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BX </a:t>
            </a: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살롱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132281" y="2806468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교육기관 위탁 교육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1233262"/>
              </p:ext>
            </p:extLst>
          </p:nvPr>
        </p:nvGraphicFramePr>
        <p:xfrm>
          <a:off x="222967" y="1472569"/>
          <a:ext cx="9253028" cy="1131938"/>
        </p:xfrm>
        <a:graphic>
          <a:graphicData uri="http://schemas.openxmlformats.org/drawingml/2006/table">
            <a:tbl>
              <a:tblPr/>
              <a:tblGrid>
                <a:gridCol w="21737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31655">
                  <a:extLst>
                    <a:ext uri="{9D8B030D-6E8A-4147-A177-3AD203B41FA5}">
                      <a16:colId xmlns:a16="http://schemas.microsoft.com/office/drawing/2014/main" val="2503353358"/>
                    </a:ext>
                  </a:extLst>
                </a:gridCol>
                <a:gridCol w="1252593">
                  <a:extLst>
                    <a:ext uri="{9D8B030D-6E8A-4147-A177-3AD203B41FA5}">
                      <a16:colId xmlns:a16="http://schemas.microsoft.com/office/drawing/2014/main" val="196666125"/>
                    </a:ext>
                  </a:extLst>
                </a:gridCol>
                <a:gridCol w="1495031">
                  <a:extLst>
                    <a:ext uri="{9D8B030D-6E8A-4147-A177-3AD203B41FA5}">
                      <a16:colId xmlns:a16="http://schemas.microsoft.com/office/drawing/2014/main" val="1355331665"/>
                    </a:ext>
                  </a:extLst>
                </a:gridCol>
              </a:tblGrid>
              <a:tr h="29280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코스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목차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시간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 형태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BX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살롱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사내 기술세미나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DevOps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18:00 ~ 19:30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강의실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9643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Micro Service Architecture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18:00 ~ 19:30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Zoom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977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kern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34985"/>
              </p:ext>
            </p:extLst>
          </p:nvPr>
        </p:nvGraphicFramePr>
        <p:xfrm>
          <a:off x="253512" y="5450570"/>
          <a:ext cx="9235992" cy="822746"/>
        </p:xfrm>
        <a:graphic>
          <a:graphicData uri="http://schemas.openxmlformats.org/drawingml/2006/table">
            <a:tbl>
              <a:tblPr/>
              <a:tblGrid>
                <a:gridCol w="210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92488">
                  <a:extLst>
                    <a:ext uri="{9D8B030D-6E8A-4147-A177-3AD203B41FA5}">
                      <a16:colId xmlns:a16="http://schemas.microsoft.com/office/drawing/2014/main" val="2503353358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196666125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458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코스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과목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교육시간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 형태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58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BXM 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입문코스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BXM</a:t>
                      </a:r>
                      <a:r>
                        <a:rPr kumimoji="0" lang="en-US" altLang="ko-KR" sz="1100" b="0" kern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1100" b="0" kern="0" baseline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기본 교육</a:t>
                      </a:r>
                      <a:endParaRPr kumimoji="0" lang="en-US" altLang="ko-KR" sz="1100" b="0" kern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3.0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자율학습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4358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CBP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인증 코스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CBP </a:t>
                      </a:r>
                      <a:r>
                        <a:rPr kumimoji="0" lang="ko-KR" altLang="en-US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기본 교육</a:t>
                      </a:r>
                      <a:endParaRPr kumimoji="0" lang="en-US" altLang="ko-KR" sz="1100" b="0" kern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6.0 day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자율학습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" name="내용 개체 틀 4">
            <a:extLst>
              <a:ext uri="{FF2B5EF4-FFF2-40B4-BE49-F238E27FC236}">
                <a16:creationId xmlns:a16="http://schemas.microsoft.com/office/drawing/2014/main" id="{F65E997B-1D4B-4428-B4E6-E4A0E650665F}"/>
              </a:ext>
            </a:extLst>
          </p:cNvPr>
          <p:cNvSpPr txBox="1">
            <a:spLocks/>
          </p:cNvSpPr>
          <p:nvPr/>
        </p:nvSpPr>
        <p:spPr bwMode="auto">
          <a:xfrm>
            <a:off x="136431" y="5035754"/>
            <a:ext cx="9244639" cy="414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0" fontAlgn="base" hangingPunct="0">
              <a:spcBef>
                <a:spcPct val="40000"/>
              </a:spcBef>
              <a:spcAft>
                <a:spcPct val="40000"/>
              </a:spcAft>
              <a:buClrTx/>
              <a:buFont typeface="Wingdings" panose="05000000000000000000" pitchFamily="2" charset="2"/>
              <a:buChar char="l"/>
              <a:defRPr sz="20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631825" indent="-276225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맑은 고딕" panose="020B0503020000020004" pitchFamily="50" charset="-127"/>
              <a:buChar char="–"/>
              <a:defRPr sz="18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895350" indent="-179388" algn="l" rtl="0" eaLnBrk="0" fontAlgn="base" hangingPunct="0">
              <a:spcBef>
                <a:spcPct val="0"/>
              </a:spcBef>
              <a:spcAft>
                <a:spcPct val="40000"/>
              </a:spcAft>
              <a:buClrTx/>
              <a:buFont typeface="Arial" panose="020B0604020202020204" pitchFamily="34" charset="0"/>
              <a:buChar char="•"/>
              <a:defRPr sz="16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Verdana" pitchFamily="34" charset="0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2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lvl="0" indent="0" latinLnBrk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0062BC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자율학습</a:t>
            </a:r>
            <a:endParaRPr lang="ko-KR" altLang="en-US" sz="18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C27A58C2-E4CF-4980-ADC5-07450B084B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4205835"/>
              </p:ext>
            </p:extLst>
          </p:nvPr>
        </p:nvGraphicFramePr>
        <p:xfrm>
          <a:off x="228541" y="3284984"/>
          <a:ext cx="9241879" cy="1548172"/>
        </p:xfrm>
        <a:graphic>
          <a:graphicData uri="http://schemas.openxmlformats.org/drawingml/2006/table">
            <a:tbl>
              <a:tblPr/>
              <a:tblGrid>
                <a:gridCol w="2168175">
                  <a:extLst>
                    <a:ext uri="{9D8B030D-6E8A-4147-A177-3AD203B41FA5}">
                      <a16:colId xmlns:a16="http://schemas.microsoft.com/office/drawing/2014/main" val="162220649"/>
                    </a:ext>
                  </a:extLst>
                </a:gridCol>
                <a:gridCol w="4356484">
                  <a:extLst>
                    <a:ext uri="{9D8B030D-6E8A-4147-A177-3AD203B41FA5}">
                      <a16:colId xmlns:a16="http://schemas.microsoft.com/office/drawing/2014/main" val="1605845162"/>
                    </a:ext>
                  </a:extLst>
                </a:gridCol>
                <a:gridCol w="2717220">
                  <a:extLst>
                    <a:ext uri="{9D8B030D-6E8A-4147-A177-3AD203B41FA5}">
                      <a16:colId xmlns:a16="http://schemas.microsoft.com/office/drawing/2014/main" val="3251017461"/>
                    </a:ext>
                  </a:extLst>
                </a:gridCol>
              </a:tblGrid>
              <a:tr h="29794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교육기관</a:t>
                      </a:r>
                      <a:endParaRPr lang="en-US" altLang="ko-KR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신청</a:t>
                      </a:r>
                      <a:endParaRPr lang="en-US" altLang="ko-KR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일정</a:t>
                      </a:r>
                      <a:endParaRPr lang="en-US" altLang="ko-KR" sz="11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2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183624"/>
                  </a:ext>
                </a:extLst>
              </a:tr>
              <a:tr h="46837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한국금융연수원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한국금융연수원 연수과정 </a:t>
                      </a:r>
                      <a:r>
                        <a:rPr kumimoji="0" lang="en-US" altLang="ko-KR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온라인</a:t>
                      </a:r>
                      <a:r>
                        <a:rPr kumimoji="0" lang="en-US" altLang="ko-KR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</a:t>
                      </a: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(</a:t>
                      </a:r>
                      <a:r>
                        <a:rPr lang="en-US" altLang="ko-KR" sz="1100" b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http://www.kbi.or.kr)</a:t>
                      </a:r>
                      <a:endParaRPr kumimoji="0" lang="en-US" altLang="ko-KR" sz="1100" b="0" kern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상시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운영</a:t>
                      </a:r>
                      <a:endParaRPr lang="ko-KR" altLang="en-US" sz="1100" b="0" i="0" u="none" strike="noStrike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4143620"/>
                  </a:ext>
                </a:extLst>
              </a:tr>
              <a:tr h="2453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한국소프트웨어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산업협회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재직자 훈련과정 </a:t>
                      </a:r>
                      <a:r>
                        <a:rPr kumimoji="0" lang="en-US" altLang="ko-KR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오프라인</a:t>
                      </a:r>
                      <a:r>
                        <a:rPr kumimoji="0" lang="en-US" altLang="ko-KR" sz="1100" b="0" kern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</a:t>
                      </a: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(http://www.sw.or.kr)</a:t>
                      </a:r>
                      <a:endParaRPr kumimoji="0" lang="en-US" altLang="ko-KR" sz="1100" b="0" kern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상시 운영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1132187"/>
                  </a:ext>
                </a:extLst>
              </a:tr>
              <a:tr h="3551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상생아카데미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[</a:t>
                      </a:r>
                      <a:r>
                        <a:rPr lang="ko-KR" altLang="en-US" sz="1100" b="0" i="0" kern="120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현대오토에버</a:t>
                      </a:r>
                      <a:r>
                        <a:rPr lang="en-US" altLang="ko-KR" sz="11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] </a:t>
                      </a:r>
                      <a:r>
                        <a:rPr lang="ko-KR" altLang="en-US" sz="11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상생아카데미</a:t>
                      </a:r>
                      <a:r>
                        <a:rPr lang="en-US" altLang="ko-KR" sz="11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1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온라인 교육</a:t>
                      </a:r>
                      <a:r>
                        <a:rPr lang="en-US" altLang="ko-KR" sz="1100" b="0" i="0" kern="120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 2020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상시 운영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7509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11"/>
</p:tagLst>
</file>

<file path=ppt/theme/theme1.xml><?xml version="1.0" encoding="utf-8"?>
<a:theme xmlns:a="http://schemas.openxmlformats.org/drawingml/2006/main" name="Powerpoint_vorlage_DE">
  <a:themeElements>
    <a:clrScheme name="Powerpoint_vorlage_D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owerpoint_vorlage_D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0000"/>
        </a:solidFill>
        <a:ln w="1905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b="1" smtClean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FFFFFF"/>
            </a:gs>
            <a:gs pos="100000">
              <a:srgbClr val="DDDDDD"/>
            </a:gs>
          </a:gsLst>
          <a:lin ang="2700000" scaled="1"/>
        </a:gradFill>
        <a:ln w="1905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sz="1400" smtClean="0"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>
    <a:extraClrScheme>
      <a:clrScheme name="Powerpoint_vorlage_D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vorlage_D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vorlage_D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vorlage_D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vorlage_D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vorlage_D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vorlage_D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vorlage_D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vorlage_D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vorlage_D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vorlage_D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vorlage_D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Netviewer Vorlage NEU</Template>
  <TotalTime>66848</TotalTime>
  <Words>5043</Words>
  <Application>Microsoft Office PowerPoint</Application>
  <PresentationFormat>A4 용지(210x297mm)</PresentationFormat>
  <Paragraphs>1645</Paragraphs>
  <Slides>40</Slides>
  <Notes>1</Notes>
  <HiddenSlides>0</HiddenSlides>
  <MMClips>0</MMClips>
  <ScaleCrop>false</ScaleCrop>
  <HeadingPairs>
    <vt:vector size="8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53" baseType="lpstr">
      <vt:lpstr>Aharoni</vt:lpstr>
      <vt:lpstr>나눔고딕</vt:lpstr>
      <vt:lpstr>맑은 고딕</vt:lpstr>
      <vt:lpstr>Tahoma</vt:lpstr>
      <vt:lpstr>Verdana</vt:lpstr>
      <vt:lpstr>Calibri Light</vt:lpstr>
      <vt:lpstr>굴림체</vt:lpstr>
      <vt:lpstr>Arial Narrow</vt:lpstr>
      <vt:lpstr>Wingdings</vt:lpstr>
      <vt:lpstr>굴림</vt:lpstr>
      <vt:lpstr>Arial</vt:lpstr>
      <vt:lpstr>Powerpoint_vorlage_DE</vt:lpstr>
      <vt:lpstr>프레젠테이션</vt:lpstr>
      <vt:lpstr>                           - BwG University -</vt:lpstr>
      <vt:lpstr>Agenda</vt:lpstr>
      <vt:lpstr>개요</vt:lpstr>
      <vt:lpstr>BwG University 교육 과정 구성</vt:lpstr>
      <vt:lpstr>전사 교육과정 코스</vt:lpstr>
      <vt:lpstr>교육과정 구성 (1/4)</vt:lpstr>
      <vt:lpstr>교육과정 구성 (2/4)</vt:lpstr>
      <vt:lpstr>교육과정 구성 (3/4)</vt:lpstr>
      <vt:lpstr>교육과정 구성 (4/4)</vt:lpstr>
      <vt:lpstr>Agenda</vt:lpstr>
      <vt:lpstr>신입사원 오리엔테이션 (1/3)</vt:lpstr>
      <vt:lpstr>신입사원 오리엔테이션 (2/3)</vt:lpstr>
      <vt:lpstr>신입사원 오리엔테이션 (3/3)</vt:lpstr>
      <vt:lpstr>경력사원 오리엔테이션</vt:lpstr>
      <vt:lpstr>BWG 개발자 기본코스 (1/3)</vt:lpstr>
      <vt:lpstr>BWG 개발자 기본코스 (2/3)</vt:lpstr>
      <vt:lpstr>BWG 개발자 기본코스 (3/3)</vt:lpstr>
      <vt:lpstr>CBP개발자 심화 코스 (1/4)</vt:lpstr>
      <vt:lpstr>CBP개발자 심화 코스 (2/4)</vt:lpstr>
      <vt:lpstr>CBP개발자 심화 코스 (3/4)</vt:lpstr>
      <vt:lpstr>CBP개발자 심화 코스 (4/4)</vt:lpstr>
      <vt:lpstr>인사관리자 교육</vt:lpstr>
      <vt:lpstr>PM 교육</vt:lpstr>
      <vt:lpstr>리더십 역량 교육</vt:lpstr>
      <vt:lpstr>BX살롱 (사내 기술세미나)</vt:lpstr>
      <vt:lpstr>BXM 입문 코스</vt:lpstr>
      <vt:lpstr>CBP 인증 코스</vt:lpstr>
      <vt:lpstr>Agenda</vt:lpstr>
      <vt:lpstr>교육자료 및 동영상 (1/2)</vt:lpstr>
      <vt:lpstr>교육자료 및 동영상 (2/2)</vt:lpstr>
      <vt:lpstr>Agenda</vt:lpstr>
      <vt:lpstr>교육 일정</vt:lpstr>
      <vt:lpstr>BwG University 교육일정</vt:lpstr>
      <vt:lpstr>교육일정</vt:lpstr>
      <vt:lpstr>교육일정</vt:lpstr>
      <vt:lpstr>교육일정</vt:lpstr>
      <vt:lpstr>Agenda</vt:lpstr>
      <vt:lpstr>교육신청</vt:lpstr>
      <vt:lpstr>Q&amp;A (1/2)</vt:lpstr>
      <vt:lpstr>Q&amp;A (1/2)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Metanet Profile</dc:title>
  <dc:creator>-</dc:creator>
  <cp:lastModifiedBy>NB-18113005</cp:lastModifiedBy>
  <cp:revision>5838</cp:revision>
  <cp:lastPrinted>2020-11-24T06:13:58Z</cp:lastPrinted>
  <dcterms:created xsi:type="dcterms:W3CDTF">2006-11-16T13:55:50Z</dcterms:created>
  <dcterms:modified xsi:type="dcterms:W3CDTF">2021-01-19T03:14:27Z</dcterms:modified>
</cp:coreProperties>
</file>